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50" r:id="rId3"/>
    <p:sldId id="351" r:id="rId4"/>
    <p:sldId id="322" r:id="rId5"/>
    <p:sldId id="354" r:id="rId6"/>
    <p:sldId id="355" r:id="rId7"/>
    <p:sldId id="356" r:id="rId8"/>
    <p:sldId id="358" r:id="rId9"/>
    <p:sldId id="359" r:id="rId10"/>
    <p:sldId id="360" r:id="rId11"/>
    <p:sldId id="433" r:id="rId12"/>
    <p:sldId id="357" r:id="rId13"/>
    <p:sldId id="361" r:id="rId14"/>
    <p:sldId id="362" r:id="rId15"/>
    <p:sldId id="324" r:id="rId16"/>
    <p:sldId id="363" r:id="rId17"/>
    <p:sldId id="365" r:id="rId18"/>
    <p:sldId id="326" r:id="rId19"/>
    <p:sldId id="327" r:id="rId20"/>
    <p:sldId id="400" r:id="rId21"/>
    <p:sldId id="332" r:id="rId22"/>
    <p:sldId id="335" r:id="rId23"/>
    <p:sldId id="328" r:id="rId24"/>
    <p:sldId id="334" r:id="rId25"/>
    <p:sldId id="367" r:id="rId26"/>
    <p:sldId id="333" r:id="rId27"/>
    <p:sldId id="390" r:id="rId28"/>
    <p:sldId id="391" r:id="rId29"/>
    <p:sldId id="419" r:id="rId30"/>
    <p:sldId id="423" r:id="rId31"/>
    <p:sldId id="394" r:id="rId32"/>
    <p:sldId id="395" r:id="rId33"/>
    <p:sldId id="396" r:id="rId34"/>
    <p:sldId id="397" r:id="rId35"/>
    <p:sldId id="398" r:id="rId36"/>
    <p:sldId id="399" r:id="rId37"/>
    <p:sldId id="401" r:id="rId38"/>
    <p:sldId id="392" r:id="rId39"/>
    <p:sldId id="416" r:id="rId40"/>
    <p:sldId id="413" r:id="rId41"/>
    <p:sldId id="407" r:id="rId42"/>
    <p:sldId id="409" r:id="rId43"/>
    <p:sldId id="410" r:id="rId44"/>
    <p:sldId id="431" r:id="rId45"/>
    <p:sldId id="434" r:id="rId46"/>
    <p:sldId id="414" r:id="rId47"/>
    <p:sldId id="418" r:id="rId48"/>
    <p:sldId id="420" r:id="rId49"/>
    <p:sldId id="421" r:id="rId50"/>
    <p:sldId id="422" r:id="rId51"/>
    <p:sldId id="428" r:id="rId52"/>
    <p:sldId id="412" r:id="rId53"/>
    <p:sldId id="411" r:id="rId54"/>
    <p:sldId id="429" r:id="rId55"/>
    <p:sldId id="415" r:id="rId56"/>
    <p:sldId id="425" r:id="rId57"/>
    <p:sldId id="424" r:id="rId58"/>
    <p:sldId id="426" r:id="rId59"/>
    <p:sldId id="427" r:id="rId60"/>
    <p:sldId id="432" r:id="rId61"/>
    <p:sldId id="403" r:id="rId62"/>
    <p:sldId id="404" r:id="rId63"/>
    <p:sldId id="402" r:id="rId64"/>
    <p:sldId id="349" r:id="rId65"/>
    <p:sldId id="405" r:id="rId66"/>
    <p:sldId id="436" r:id="rId67"/>
    <p:sldId id="435" r:id="rId68"/>
    <p:sldId id="406" r:id="rId69"/>
    <p:sldId id="366"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4956" autoAdjust="0"/>
  </p:normalViewPr>
  <p:slideViewPr>
    <p:cSldViewPr snapToGrid="0">
      <p:cViewPr varScale="1">
        <p:scale>
          <a:sx n="72" d="100"/>
          <a:sy n="72"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F01F7-6CA6-42AA-B7E3-A27BB9A7E111}" type="datetimeFigureOut">
              <a:rPr lang="zh-CN" altLang="en-US" smtClean="0"/>
              <a:t>2024/8/10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6D497-5B7C-4614-A781-6B856D26B4C6}" type="slidenum">
              <a:rPr lang="zh-CN" altLang="en-US" smtClean="0"/>
              <a:t>‹#›</a:t>
            </a:fld>
            <a:endParaRPr lang="zh-CN" altLang="en-US"/>
          </a:p>
        </p:txBody>
      </p:sp>
    </p:spTree>
    <p:extLst>
      <p:ext uri="{BB962C8B-B14F-4D97-AF65-F5344CB8AC3E}">
        <p14:creationId xmlns:p14="http://schemas.microsoft.com/office/powerpoint/2010/main" val="172537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a:t>
            </a:fld>
            <a:endParaRPr lang="zh-CN" altLang="en-US"/>
          </a:p>
        </p:txBody>
      </p:sp>
    </p:spTree>
    <p:extLst>
      <p:ext uri="{BB962C8B-B14F-4D97-AF65-F5344CB8AC3E}">
        <p14:creationId xmlns:p14="http://schemas.microsoft.com/office/powerpoint/2010/main" val="1055214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MBC transform map the signals from rotating frame to the non-rotating one. </a:t>
            </a:r>
          </a:p>
          <a:p>
            <a:endParaRPr lang="en-US" altLang="zh-CN" dirty="0"/>
          </a:p>
          <a:p>
            <a:r>
              <a:rPr lang="en-US" altLang="zh-CN" dirty="0"/>
              <a:t>In this fixed frame, the individual pitch commands can be computed as decoupled collective, tilt, and yaw pitch commands respectively, allowing simple SISO control loops instead of MIMO</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13</a:t>
            </a:fld>
            <a:endParaRPr lang="zh-CN" altLang="en-US"/>
          </a:p>
        </p:txBody>
      </p:sp>
    </p:spTree>
    <p:extLst>
      <p:ext uri="{BB962C8B-B14F-4D97-AF65-F5344CB8AC3E}">
        <p14:creationId xmlns:p14="http://schemas.microsoft.com/office/powerpoint/2010/main" val="184508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using the inverse MBC, we just need to give the tilt and yaw moment, then the blade pitch signals are acquired.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14</a:t>
            </a:fld>
            <a:endParaRPr lang="zh-CN" altLang="en-US"/>
          </a:p>
        </p:txBody>
      </p:sp>
    </p:spTree>
    <p:extLst>
      <p:ext uri="{BB962C8B-B14F-4D97-AF65-F5344CB8AC3E}">
        <p14:creationId xmlns:p14="http://schemas.microsoft.com/office/powerpoint/2010/main" val="402438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Beta(tilt) and Beta(yaw) for rotor disk, based on the phase different of tilt and yaw, the helix is clockwise or counterclockwise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15</a:t>
            </a:fld>
            <a:endParaRPr lang="zh-CN" altLang="en-US"/>
          </a:p>
        </p:txBody>
      </p:sp>
    </p:spTree>
    <p:extLst>
      <p:ext uri="{BB962C8B-B14F-4D97-AF65-F5344CB8AC3E}">
        <p14:creationId xmlns:p14="http://schemas.microsoft.com/office/powerpoint/2010/main" val="4021619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Disturbance Rejection</a:t>
            </a:r>
          </a:p>
          <a:p>
            <a:r>
              <a:rPr lang="en-US" altLang="zh-CN" dirty="0"/>
              <a:t>Accuracy and Precision</a:t>
            </a:r>
          </a:p>
          <a:p>
            <a:r>
              <a:rPr lang="en-US" altLang="zh-CN" dirty="0"/>
              <a:t>Input-based control vs. Output-based control: Directly monitors and adjusts the system outputs.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16</a:t>
            </a:fld>
            <a:endParaRPr lang="zh-CN" altLang="en-US"/>
          </a:p>
        </p:txBody>
      </p:sp>
    </p:spTree>
    <p:extLst>
      <p:ext uri="{BB962C8B-B14F-4D97-AF65-F5344CB8AC3E}">
        <p14:creationId xmlns:p14="http://schemas.microsoft.com/office/powerpoint/2010/main" val="40597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main question, answer WHY you want to do all the stuff?</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17</a:t>
            </a:fld>
            <a:endParaRPr lang="zh-CN" altLang="en-US"/>
          </a:p>
        </p:txBody>
      </p:sp>
    </p:spTree>
    <p:extLst>
      <p:ext uri="{BB962C8B-B14F-4D97-AF65-F5344CB8AC3E}">
        <p14:creationId xmlns:p14="http://schemas.microsoft.com/office/powerpoint/2010/main" val="156347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close the loop, one of the most important things is to get the feedback --- LiDAR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18</a:t>
            </a:fld>
            <a:endParaRPr lang="zh-CN" altLang="en-US"/>
          </a:p>
        </p:txBody>
      </p:sp>
    </p:spTree>
    <p:extLst>
      <p:ext uri="{BB962C8B-B14F-4D97-AF65-F5344CB8AC3E}">
        <p14:creationId xmlns:p14="http://schemas.microsoft.com/office/powerpoint/2010/main" val="390144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19</a:t>
            </a:fld>
            <a:endParaRPr lang="zh-CN" altLang="en-US"/>
          </a:p>
        </p:txBody>
      </p:sp>
    </p:spTree>
    <p:extLst>
      <p:ext uri="{BB962C8B-B14F-4D97-AF65-F5344CB8AC3E}">
        <p14:creationId xmlns:p14="http://schemas.microsoft.com/office/powerpoint/2010/main" val="3966843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LiDAR is placed in the perfect location --- 1.86D for IEA15MW so that the diameter of the ring is the same as 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20</a:t>
            </a:fld>
            <a:endParaRPr lang="zh-CN" altLang="en-US"/>
          </a:p>
        </p:txBody>
      </p:sp>
    </p:spTree>
    <p:extLst>
      <p:ext uri="{BB962C8B-B14F-4D97-AF65-F5344CB8AC3E}">
        <p14:creationId xmlns:p14="http://schemas.microsoft.com/office/powerpoint/2010/main" val="338509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21</a:t>
            </a:fld>
            <a:endParaRPr lang="zh-CN" altLang="en-US"/>
          </a:p>
        </p:txBody>
      </p:sp>
    </p:spTree>
    <p:extLst>
      <p:ext uri="{BB962C8B-B14F-4D97-AF65-F5344CB8AC3E}">
        <p14:creationId xmlns:p14="http://schemas.microsoft.com/office/powerpoint/2010/main" val="370467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23</a:t>
            </a:fld>
            <a:endParaRPr lang="zh-CN" altLang="en-US"/>
          </a:p>
        </p:txBody>
      </p:sp>
    </p:spTree>
    <p:extLst>
      <p:ext uri="{BB962C8B-B14F-4D97-AF65-F5344CB8AC3E}">
        <p14:creationId xmlns:p14="http://schemas.microsoft.com/office/powerpoint/2010/main" val="264361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downstream turbine encounters a significantly reduced free-stream velocity compared to the upstream turbine, leading to less energy being available in the flow.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a:t>
            </a:fld>
            <a:endParaRPr lang="zh-CN" altLang="en-US"/>
          </a:p>
        </p:txBody>
      </p:sp>
    </p:spTree>
    <p:extLst>
      <p:ext uri="{BB962C8B-B14F-4D97-AF65-F5344CB8AC3E}">
        <p14:creationId xmlns:p14="http://schemas.microsoft.com/office/powerpoint/2010/main" val="284232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24</a:t>
            </a:fld>
            <a:endParaRPr lang="zh-CN" altLang="en-US"/>
          </a:p>
        </p:txBody>
      </p:sp>
    </p:spTree>
    <p:extLst>
      <p:ext uri="{BB962C8B-B14F-4D97-AF65-F5344CB8AC3E}">
        <p14:creationId xmlns:p14="http://schemas.microsoft.com/office/powerpoint/2010/main" val="2930805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25</a:t>
            </a:fld>
            <a:endParaRPr lang="zh-CN" altLang="en-US"/>
          </a:p>
        </p:txBody>
      </p:sp>
    </p:spTree>
    <p:extLst>
      <p:ext uri="{BB962C8B-B14F-4D97-AF65-F5344CB8AC3E}">
        <p14:creationId xmlns:p14="http://schemas.microsoft.com/office/powerpoint/2010/main" val="159886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a:t>
            </a:r>
          </a:p>
          <a:p>
            <a:r>
              <a:rPr lang="en-US" altLang="zh-CN" dirty="0"/>
              <a:t>MATLAB</a:t>
            </a:r>
          </a:p>
          <a:p>
            <a:r>
              <a:rPr lang="en-US" altLang="zh-CN" dirty="0"/>
              <a:t>NREL5MW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26</a:t>
            </a:fld>
            <a:endParaRPr lang="zh-CN" altLang="en-US"/>
          </a:p>
        </p:txBody>
      </p:sp>
    </p:spTree>
    <p:extLst>
      <p:ext uri="{BB962C8B-B14F-4D97-AF65-F5344CB8AC3E}">
        <p14:creationId xmlns:p14="http://schemas.microsoft.com/office/powerpoint/2010/main" val="107087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Downwind facing LIDAR </a:t>
            </a:r>
          </a:p>
          <a:p>
            <a:r>
              <a:rPr lang="en-US" altLang="zh-CN" dirty="0"/>
              <a:t>Measuring 1D (rotor disk) position</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27</a:t>
            </a:fld>
            <a:endParaRPr lang="zh-CN" altLang="en-US"/>
          </a:p>
        </p:txBody>
      </p:sp>
    </p:spTree>
    <p:extLst>
      <p:ext uri="{BB962C8B-B14F-4D97-AF65-F5344CB8AC3E}">
        <p14:creationId xmlns:p14="http://schemas.microsoft.com/office/powerpoint/2010/main" val="792711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Q-blade doesn’t have any LiDAR functionality, so I spent around a week time to implement the LiDAR functionality and optimize it so that it’s fast enough (2 days --&gt; 10 mins </a:t>
            </a:r>
            <a:r>
              <a:rPr lang="en-US" altLang="zh-CN" dirty="0">
                <a:sym typeface="Wingdings" panose="05000000000000000000" pitchFamily="2" charset="2"/>
              </a:rPr>
              <a:t>--&gt; 2 mins </a:t>
            </a:r>
            <a:r>
              <a:rPr lang="en-US" altLang="zh-CN" dirty="0"/>
              <a:t>)</a:t>
            </a:r>
          </a:p>
          <a:p>
            <a:endParaRPr lang="en-US" altLang="zh-CN" dirty="0"/>
          </a:p>
          <a:p>
            <a:r>
              <a:rPr lang="en-US" altLang="zh-CN" dirty="0"/>
              <a:t>Wake center is what I am aiming at</a:t>
            </a:r>
          </a:p>
          <a:p>
            <a:r>
              <a:rPr lang="en-US" altLang="zh-CN" dirty="0"/>
              <a:t>	1. obvious</a:t>
            </a:r>
          </a:p>
          <a:p>
            <a:r>
              <a:rPr lang="en-US" altLang="zh-CN" dirty="0"/>
              <a:t>	2. accessible in real-time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28</a:t>
            </a:fld>
            <a:endParaRPr lang="zh-CN" altLang="en-US"/>
          </a:p>
        </p:txBody>
      </p:sp>
    </p:spTree>
    <p:extLst>
      <p:ext uri="{BB962C8B-B14F-4D97-AF65-F5344CB8AC3E}">
        <p14:creationId xmlns:p14="http://schemas.microsoft.com/office/powerpoint/2010/main" val="167345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29</a:t>
            </a:fld>
            <a:endParaRPr lang="zh-CN" altLang="en-US"/>
          </a:p>
        </p:txBody>
      </p:sp>
    </p:spTree>
    <p:extLst>
      <p:ext uri="{BB962C8B-B14F-4D97-AF65-F5344CB8AC3E}">
        <p14:creationId xmlns:p14="http://schemas.microsoft.com/office/powerpoint/2010/main" val="289070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30</a:t>
            </a:fld>
            <a:endParaRPr lang="zh-CN" altLang="en-US"/>
          </a:p>
        </p:txBody>
      </p:sp>
    </p:spTree>
    <p:extLst>
      <p:ext uri="{BB962C8B-B14F-4D97-AF65-F5344CB8AC3E}">
        <p14:creationId xmlns:p14="http://schemas.microsoft.com/office/powerpoint/2010/main" val="105420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CCW, coordinate of helix center, two periodic signal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31</a:t>
            </a:fld>
            <a:endParaRPr lang="zh-CN" altLang="en-US"/>
          </a:p>
        </p:txBody>
      </p:sp>
    </p:spTree>
    <p:extLst>
      <p:ext uri="{BB962C8B-B14F-4D97-AF65-F5344CB8AC3E}">
        <p14:creationId xmlns:p14="http://schemas.microsoft.com/office/powerpoint/2010/main" val="3287703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32</a:t>
            </a:fld>
            <a:endParaRPr lang="zh-CN" altLang="en-US"/>
          </a:p>
        </p:txBody>
      </p:sp>
    </p:spTree>
    <p:extLst>
      <p:ext uri="{BB962C8B-B14F-4D97-AF65-F5344CB8AC3E}">
        <p14:creationId xmlns:p14="http://schemas.microsoft.com/office/powerpoint/2010/main" val="3092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33</a:t>
            </a:fld>
            <a:endParaRPr lang="zh-CN" altLang="en-US"/>
          </a:p>
        </p:txBody>
      </p:sp>
    </p:spTree>
    <p:extLst>
      <p:ext uri="{BB962C8B-B14F-4D97-AF65-F5344CB8AC3E}">
        <p14:creationId xmlns:p14="http://schemas.microsoft.com/office/powerpoint/2010/main" val="106219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Delibrately</a:t>
            </a:r>
            <a:r>
              <a:rPr lang="en-US" altLang="zh-CN" dirty="0"/>
              <a:t> operate the upstream turbine below the maximum condition to save more energy to the downstream turbine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a:t>
            </a:fld>
            <a:endParaRPr lang="zh-CN" altLang="en-US"/>
          </a:p>
        </p:txBody>
      </p:sp>
    </p:spTree>
    <p:extLst>
      <p:ext uri="{BB962C8B-B14F-4D97-AF65-F5344CB8AC3E}">
        <p14:creationId xmlns:p14="http://schemas.microsoft.com/office/powerpoint/2010/main" val="286308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34</a:t>
            </a:fld>
            <a:endParaRPr lang="zh-CN" altLang="en-US"/>
          </a:p>
        </p:txBody>
      </p:sp>
    </p:spTree>
    <p:extLst>
      <p:ext uri="{BB962C8B-B14F-4D97-AF65-F5344CB8AC3E}">
        <p14:creationId xmlns:p14="http://schemas.microsoft.com/office/powerpoint/2010/main" val="267699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35</a:t>
            </a:fld>
            <a:endParaRPr lang="zh-CN" altLang="en-US"/>
          </a:p>
        </p:txBody>
      </p:sp>
    </p:spTree>
    <p:extLst>
      <p:ext uri="{BB962C8B-B14F-4D97-AF65-F5344CB8AC3E}">
        <p14:creationId xmlns:p14="http://schemas.microsoft.com/office/powerpoint/2010/main" val="231642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36</a:t>
            </a:fld>
            <a:endParaRPr lang="zh-CN" altLang="en-US"/>
          </a:p>
        </p:txBody>
      </p:sp>
    </p:spTree>
    <p:extLst>
      <p:ext uri="{BB962C8B-B14F-4D97-AF65-F5344CB8AC3E}">
        <p14:creationId xmlns:p14="http://schemas.microsoft.com/office/powerpoint/2010/main" val="331838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38</a:t>
            </a:fld>
            <a:endParaRPr lang="zh-CN" altLang="en-US"/>
          </a:p>
        </p:txBody>
      </p:sp>
    </p:spTree>
    <p:extLst>
      <p:ext uri="{BB962C8B-B14F-4D97-AF65-F5344CB8AC3E}">
        <p14:creationId xmlns:p14="http://schemas.microsoft.com/office/powerpoint/2010/main" val="33606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Principle: Simplified as much as possible, so static it is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39</a:t>
            </a:fld>
            <a:endParaRPr lang="zh-CN" altLang="en-US"/>
          </a:p>
        </p:txBody>
      </p:sp>
    </p:spTree>
    <p:extLst>
      <p:ext uri="{BB962C8B-B14F-4D97-AF65-F5344CB8AC3E}">
        <p14:creationId xmlns:p14="http://schemas.microsoft.com/office/powerpoint/2010/main" val="968528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40</a:t>
            </a:fld>
            <a:endParaRPr lang="zh-CN" altLang="en-US"/>
          </a:p>
        </p:txBody>
      </p:sp>
    </p:spTree>
    <p:extLst>
      <p:ext uri="{BB962C8B-B14F-4D97-AF65-F5344CB8AC3E}">
        <p14:creationId xmlns:p14="http://schemas.microsoft.com/office/powerpoint/2010/main" val="1685783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41</a:t>
            </a:fld>
            <a:endParaRPr lang="zh-CN" altLang="en-US"/>
          </a:p>
        </p:txBody>
      </p:sp>
    </p:spTree>
    <p:extLst>
      <p:ext uri="{BB962C8B-B14F-4D97-AF65-F5344CB8AC3E}">
        <p14:creationId xmlns:p14="http://schemas.microsoft.com/office/powerpoint/2010/main" val="43784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LiDAR, we are able to visualize the helix downwind, and based on some play arounds, we can answer the question of what to control</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45</a:t>
            </a:fld>
            <a:endParaRPr lang="zh-CN" altLang="en-US"/>
          </a:p>
        </p:txBody>
      </p:sp>
    </p:spTree>
    <p:extLst>
      <p:ext uri="{BB962C8B-B14F-4D97-AF65-F5344CB8AC3E}">
        <p14:creationId xmlns:p14="http://schemas.microsoft.com/office/powerpoint/2010/main" val="3574910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46</a:t>
            </a:fld>
            <a:endParaRPr lang="zh-CN" altLang="en-US"/>
          </a:p>
        </p:txBody>
      </p:sp>
    </p:spTree>
    <p:extLst>
      <p:ext uri="{BB962C8B-B14F-4D97-AF65-F5344CB8AC3E}">
        <p14:creationId xmlns:p14="http://schemas.microsoft.com/office/powerpoint/2010/main" val="620809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47</a:t>
            </a:fld>
            <a:endParaRPr lang="zh-CN" altLang="en-US"/>
          </a:p>
        </p:txBody>
      </p:sp>
    </p:spTree>
    <p:extLst>
      <p:ext uri="{BB962C8B-B14F-4D97-AF65-F5344CB8AC3E}">
        <p14:creationId xmlns:p14="http://schemas.microsoft.com/office/powerpoint/2010/main" val="321258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 by a yaw offset.</a:t>
            </a:r>
          </a:p>
          <a:p>
            <a:endParaRPr lang="en-US" altLang="zh-CN" dirty="0"/>
          </a:p>
          <a:p>
            <a:r>
              <a:rPr lang="en-US" altLang="zh-CN" dirty="0"/>
              <a:t>Advanced for commercial usage</a:t>
            </a:r>
          </a:p>
          <a:p>
            <a:r>
              <a:rPr lang="en-US" altLang="zh-CN" dirty="0"/>
              <a:t>Challenges remain in this area mostly related to the complex response of the wake to yaw set-points and its strong dependence on atmospheric conditions. </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7</a:t>
            </a:fld>
            <a:endParaRPr lang="zh-CN" altLang="en-US"/>
          </a:p>
        </p:txBody>
      </p:sp>
    </p:spTree>
    <p:extLst>
      <p:ext uri="{BB962C8B-B14F-4D97-AF65-F5344CB8AC3E}">
        <p14:creationId xmlns:p14="http://schemas.microsoft.com/office/powerpoint/2010/main" val="2752156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48</a:t>
            </a:fld>
            <a:endParaRPr lang="zh-CN" altLang="en-US"/>
          </a:p>
        </p:txBody>
      </p:sp>
    </p:spTree>
    <p:extLst>
      <p:ext uri="{BB962C8B-B14F-4D97-AF65-F5344CB8AC3E}">
        <p14:creationId xmlns:p14="http://schemas.microsoft.com/office/powerpoint/2010/main" val="4250715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49</a:t>
            </a:fld>
            <a:endParaRPr lang="zh-CN" altLang="en-US"/>
          </a:p>
        </p:txBody>
      </p:sp>
    </p:spTree>
    <p:extLst>
      <p:ext uri="{BB962C8B-B14F-4D97-AF65-F5344CB8AC3E}">
        <p14:creationId xmlns:p14="http://schemas.microsoft.com/office/powerpoint/2010/main" val="3539861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50</a:t>
            </a:fld>
            <a:endParaRPr lang="zh-CN" altLang="en-US"/>
          </a:p>
        </p:txBody>
      </p:sp>
    </p:spTree>
    <p:extLst>
      <p:ext uri="{BB962C8B-B14F-4D97-AF65-F5344CB8AC3E}">
        <p14:creationId xmlns:p14="http://schemas.microsoft.com/office/powerpoint/2010/main" val="1200552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then the bias</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51</a:t>
            </a:fld>
            <a:endParaRPr lang="zh-CN" altLang="en-US"/>
          </a:p>
        </p:txBody>
      </p:sp>
    </p:spTree>
    <p:extLst>
      <p:ext uri="{BB962C8B-B14F-4D97-AF65-F5344CB8AC3E}">
        <p14:creationId xmlns:p14="http://schemas.microsoft.com/office/powerpoint/2010/main" val="2511287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53</a:t>
            </a:fld>
            <a:endParaRPr lang="zh-CN" altLang="en-US"/>
          </a:p>
        </p:txBody>
      </p:sp>
    </p:spTree>
    <p:extLst>
      <p:ext uri="{BB962C8B-B14F-4D97-AF65-F5344CB8AC3E}">
        <p14:creationId xmlns:p14="http://schemas.microsoft.com/office/powerpoint/2010/main" val="1422227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four different combination that can be controlled</a:t>
            </a:r>
          </a:p>
          <a:p>
            <a:endParaRPr lang="en-US" altLang="zh-CN" dirty="0"/>
          </a:p>
          <a:p>
            <a:r>
              <a:rPr lang="en-US" altLang="zh-CN" dirty="0"/>
              <a:t>We explore the relation between input and output by first open-loop control the whole system</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54</a:t>
            </a:fld>
            <a:endParaRPr lang="zh-CN" altLang="en-US"/>
          </a:p>
        </p:txBody>
      </p:sp>
    </p:spTree>
    <p:extLst>
      <p:ext uri="{BB962C8B-B14F-4D97-AF65-F5344CB8AC3E}">
        <p14:creationId xmlns:p14="http://schemas.microsoft.com/office/powerpoint/2010/main" val="3097644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55</a:t>
            </a:fld>
            <a:endParaRPr lang="zh-CN" altLang="en-US"/>
          </a:p>
        </p:txBody>
      </p:sp>
    </p:spTree>
    <p:extLst>
      <p:ext uri="{BB962C8B-B14F-4D97-AF65-F5344CB8AC3E}">
        <p14:creationId xmlns:p14="http://schemas.microsoft.com/office/powerpoint/2010/main" val="274901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56</a:t>
            </a:fld>
            <a:endParaRPr lang="zh-CN" altLang="en-US"/>
          </a:p>
        </p:txBody>
      </p:sp>
    </p:spTree>
    <p:extLst>
      <p:ext uri="{BB962C8B-B14F-4D97-AF65-F5344CB8AC3E}">
        <p14:creationId xmlns:p14="http://schemas.microsoft.com/office/powerpoint/2010/main" val="3287457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57</a:t>
            </a:fld>
            <a:endParaRPr lang="zh-CN" altLang="en-US"/>
          </a:p>
        </p:txBody>
      </p:sp>
    </p:spTree>
    <p:extLst>
      <p:ext uri="{BB962C8B-B14F-4D97-AF65-F5344CB8AC3E}">
        <p14:creationId xmlns:p14="http://schemas.microsoft.com/office/powerpoint/2010/main" val="3805367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58</a:t>
            </a:fld>
            <a:endParaRPr lang="zh-CN" altLang="en-US"/>
          </a:p>
        </p:txBody>
      </p:sp>
    </p:spTree>
    <p:extLst>
      <p:ext uri="{BB962C8B-B14F-4D97-AF65-F5344CB8AC3E}">
        <p14:creationId xmlns:p14="http://schemas.microsoft.com/office/powerpoint/2010/main" val="153091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Decrease the overlap between the upstream turbine’s wake and the downstream turbine’s air</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8</a:t>
            </a:fld>
            <a:endParaRPr lang="zh-CN" altLang="en-US"/>
          </a:p>
        </p:txBody>
      </p:sp>
    </p:spTree>
    <p:extLst>
      <p:ext uri="{BB962C8B-B14F-4D97-AF65-F5344CB8AC3E}">
        <p14:creationId xmlns:p14="http://schemas.microsoft.com/office/powerpoint/2010/main" val="3782926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the magnitude of beta tilt and beta yaw</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59</a:t>
            </a:fld>
            <a:endParaRPr lang="zh-CN" altLang="en-US"/>
          </a:p>
        </p:txBody>
      </p:sp>
    </p:spTree>
    <p:extLst>
      <p:ext uri="{BB962C8B-B14F-4D97-AF65-F5344CB8AC3E}">
        <p14:creationId xmlns:p14="http://schemas.microsoft.com/office/powerpoint/2010/main" val="2347160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here, we answered the first question, what configuration of LiDAR to be used.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61</a:t>
            </a:fld>
            <a:endParaRPr lang="zh-CN" altLang="en-US"/>
          </a:p>
        </p:txBody>
      </p:sp>
    </p:spTree>
    <p:extLst>
      <p:ext uri="{BB962C8B-B14F-4D97-AF65-F5344CB8AC3E}">
        <p14:creationId xmlns:p14="http://schemas.microsoft.com/office/powerpoint/2010/main" val="199947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62</a:t>
            </a:fld>
            <a:endParaRPr lang="zh-CN" altLang="en-US"/>
          </a:p>
        </p:txBody>
      </p:sp>
    </p:spTree>
    <p:extLst>
      <p:ext uri="{BB962C8B-B14F-4D97-AF65-F5344CB8AC3E}">
        <p14:creationId xmlns:p14="http://schemas.microsoft.com/office/powerpoint/2010/main" val="365977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Dead-time Delay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63</a:t>
            </a:fld>
            <a:endParaRPr lang="zh-CN" altLang="en-US"/>
          </a:p>
        </p:txBody>
      </p:sp>
    </p:spTree>
    <p:extLst>
      <p:ext uri="{BB962C8B-B14F-4D97-AF65-F5344CB8AC3E}">
        <p14:creationId xmlns:p14="http://schemas.microsoft.com/office/powerpoint/2010/main" val="221156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Equations of internal model and delay. </a:t>
            </a:r>
          </a:p>
          <a:p>
            <a:endParaRPr lang="en-US" altLang="zh-CN" dirty="0"/>
          </a:p>
          <a:p>
            <a:r>
              <a:rPr lang="en-US" altLang="zh-CN" dirty="0"/>
              <a:t>The internal model predict the reaction of the wake to the demanded yaw angle. The first equation is the relationship of yaw, and then the second one is for the wake.</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64</a:t>
            </a:fld>
            <a:endParaRPr lang="zh-CN" altLang="en-US"/>
          </a:p>
        </p:txBody>
      </p:sp>
    </p:spTree>
    <p:extLst>
      <p:ext uri="{BB962C8B-B14F-4D97-AF65-F5344CB8AC3E}">
        <p14:creationId xmlns:p14="http://schemas.microsoft.com/office/powerpoint/2010/main" val="48329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65</a:t>
            </a:fld>
            <a:endParaRPr lang="zh-CN" altLang="en-US"/>
          </a:p>
        </p:txBody>
      </p:sp>
    </p:spTree>
    <p:extLst>
      <p:ext uri="{BB962C8B-B14F-4D97-AF65-F5344CB8AC3E}">
        <p14:creationId xmlns:p14="http://schemas.microsoft.com/office/powerpoint/2010/main" val="2516234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66</a:t>
            </a:fld>
            <a:endParaRPr lang="zh-CN" altLang="en-US"/>
          </a:p>
        </p:txBody>
      </p:sp>
    </p:spTree>
    <p:extLst>
      <p:ext uri="{BB962C8B-B14F-4D97-AF65-F5344CB8AC3E}">
        <p14:creationId xmlns:p14="http://schemas.microsoft.com/office/powerpoint/2010/main" val="1507026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67</a:t>
            </a:fld>
            <a:endParaRPr lang="zh-CN" altLang="en-US"/>
          </a:p>
        </p:txBody>
      </p:sp>
    </p:spTree>
    <p:extLst>
      <p:ext uri="{BB962C8B-B14F-4D97-AF65-F5344CB8AC3E}">
        <p14:creationId xmlns:p14="http://schemas.microsoft.com/office/powerpoint/2010/main" val="39913770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68</a:t>
            </a:fld>
            <a:endParaRPr lang="zh-CN" altLang="en-US"/>
          </a:p>
        </p:txBody>
      </p:sp>
    </p:spTree>
    <p:extLst>
      <p:ext uri="{BB962C8B-B14F-4D97-AF65-F5344CB8AC3E}">
        <p14:creationId xmlns:p14="http://schemas.microsoft.com/office/powerpoint/2010/main" val="333539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shows how the wake evolves with increasing distance from the turbine. </a:t>
            </a:r>
          </a:p>
          <a:p>
            <a:endParaRPr lang="en-US" altLang="zh-CN" dirty="0"/>
          </a:p>
          <a:p>
            <a:r>
              <a:rPr lang="en-US" altLang="zh-CN" dirty="0"/>
              <a:t>Wake recovers by mixing with the free-ambient air. Thus, if we can facilitate this mixing, there will be a faster recovery of wake, and thus, increase the power generation of the downstream turbine.</a:t>
            </a:r>
          </a:p>
          <a:p>
            <a:endParaRPr lang="en-US" altLang="zh-CN" dirty="0"/>
          </a:p>
          <a:p>
            <a:r>
              <a:rPr lang="en-US" altLang="zh-CN" dirty="0"/>
              <a:t>So let’s delve a bit deeper into how the wake is mixed.</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9</a:t>
            </a:fld>
            <a:endParaRPr lang="zh-CN" altLang="en-US"/>
          </a:p>
        </p:txBody>
      </p:sp>
    </p:spTree>
    <p:extLst>
      <p:ext uri="{BB962C8B-B14F-4D97-AF65-F5344CB8AC3E}">
        <p14:creationId xmlns:p14="http://schemas.microsoft.com/office/powerpoint/2010/main" val="173722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mechanisms:</a:t>
            </a:r>
          </a:p>
          <a:p>
            <a:pPr marL="228600" indent="-228600">
              <a:buAutoNum type="arabicPeriod"/>
            </a:pPr>
            <a:r>
              <a:rPr lang="en-US" altLang="zh-CN" dirty="0"/>
              <a:t>Tip &amp; Root Vortex breakup</a:t>
            </a:r>
          </a:p>
          <a:p>
            <a:pPr marL="228600" indent="-228600">
              <a:buAutoNum type="arabicPeriod"/>
            </a:pPr>
            <a:r>
              <a:rPr lang="en-US" altLang="zh-CN" dirty="0"/>
              <a:t>Wake Meandering</a:t>
            </a:r>
          </a:p>
          <a:p>
            <a:pPr marL="228600" indent="-228600">
              <a:buAutoNum type="arabicPeriod"/>
            </a:pPr>
            <a:endParaRPr lang="en-US" altLang="zh-CN" dirty="0"/>
          </a:p>
          <a:p>
            <a:pPr marL="0" indent="0">
              <a:buNone/>
            </a:pPr>
            <a:r>
              <a:rPr lang="en-US" altLang="zh-CN" dirty="0"/>
              <a:t>These two facilitate the mixing of wake with the ambient air. Hence, the wake mixing technique aims to facilitate those two things deliberately</a:t>
            </a:r>
            <a:endParaRPr lang="zh-CN" altLang="en-US" dirty="0"/>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10</a:t>
            </a:fld>
            <a:endParaRPr lang="zh-CN" altLang="en-US"/>
          </a:p>
        </p:txBody>
      </p:sp>
    </p:spTree>
    <p:extLst>
      <p:ext uri="{BB962C8B-B14F-4D97-AF65-F5344CB8AC3E}">
        <p14:creationId xmlns:p14="http://schemas.microsoft.com/office/powerpoint/2010/main" val="3366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arrow stands for the thrust force</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11</a:t>
            </a:fld>
            <a:endParaRPr lang="zh-CN" altLang="en-US"/>
          </a:p>
        </p:txBody>
      </p:sp>
    </p:spTree>
    <p:extLst>
      <p:ext uri="{BB962C8B-B14F-4D97-AF65-F5344CB8AC3E}">
        <p14:creationId xmlns:p14="http://schemas.microsoft.com/office/powerpoint/2010/main" val="194815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wake mixing control strategy is developed to enhance the mixing of the turbine’s wake with ambient free-stream velocity air. This enhanced mixing accelerates the energy recovery of the wake more effectively than would occur through natural wake processes and recovery mechanisms. </a:t>
            </a:r>
          </a:p>
          <a:p>
            <a:endParaRPr lang="en-US" altLang="zh-CN" dirty="0"/>
          </a:p>
          <a:p>
            <a:r>
              <a:rPr lang="en-US" altLang="zh-CN" dirty="0"/>
              <a:t>Pulse: varying thrust coefficient sinusoidal -</a:t>
            </a:r>
            <a:r>
              <a:rPr lang="en-US" altLang="zh-CN" dirty="0">
                <a:sym typeface="Wingdings" panose="05000000000000000000" pitchFamily="2" charset="2"/>
              </a:rPr>
              <a:t>---&gt; Load ----&gt; More consistent</a:t>
            </a:r>
            <a:endParaRPr lang="en-US" altLang="zh-CN" dirty="0"/>
          </a:p>
          <a:p>
            <a:r>
              <a:rPr lang="en-US" altLang="zh-CN" dirty="0"/>
              <a:t>Helix: Individual Pitch Control </a:t>
            </a:r>
          </a:p>
        </p:txBody>
      </p:sp>
      <p:sp>
        <p:nvSpPr>
          <p:cNvPr id="4" name="Slide Number Placeholder 3"/>
          <p:cNvSpPr>
            <a:spLocks noGrp="1"/>
          </p:cNvSpPr>
          <p:nvPr>
            <p:ph type="sldNum" sz="quarter" idx="5"/>
          </p:nvPr>
        </p:nvSpPr>
        <p:spPr/>
        <p:txBody>
          <a:bodyPr/>
          <a:lstStyle/>
          <a:p>
            <a:fld id="{9B06D497-5B7C-4614-A781-6B856D26B4C6}" type="slidenum">
              <a:rPr lang="zh-CN" altLang="en-US" smtClean="0"/>
              <a:t>12</a:t>
            </a:fld>
            <a:endParaRPr lang="zh-CN" altLang="en-US"/>
          </a:p>
        </p:txBody>
      </p:sp>
    </p:spTree>
    <p:extLst>
      <p:ext uri="{BB962C8B-B14F-4D97-AF65-F5344CB8AC3E}">
        <p14:creationId xmlns:p14="http://schemas.microsoft.com/office/powerpoint/2010/main" val="357845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14AC-4727-3B99-FC0F-55C3907ADB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4CB498E-6AFD-4FEB-5A5C-8AA69913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561CF7A-1F7B-CC43-3D65-5CF50AC2C0AB}"/>
              </a:ext>
            </a:extLst>
          </p:cNvPr>
          <p:cNvSpPr>
            <a:spLocks noGrp="1"/>
          </p:cNvSpPr>
          <p:nvPr>
            <p:ph type="dt" sz="half" idx="10"/>
          </p:nvPr>
        </p:nvSpPr>
        <p:spPr/>
        <p:txBody>
          <a:bodyPr/>
          <a:lstStyle/>
          <a:p>
            <a:fld id="{B5CF4E6C-FB7A-48C5-94D9-819295C6F476}" type="datetime1">
              <a:rPr lang="nl-NL" altLang="zh-CN" smtClean="0"/>
              <a:t>10-8-2024</a:t>
            </a:fld>
            <a:endParaRPr lang="zh-CN" altLang="en-US"/>
          </a:p>
        </p:txBody>
      </p:sp>
      <p:sp>
        <p:nvSpPr>
          <p:cNvPr id="5" name="Footer Placeholder 4">
            <a:extLst>
              <a:ext uri="{FF2B5EF4-FFF2-40B4-BE49-F238E27FC236}">
                <a16:creationId xmlns:a16="http://schemas.microsoft.com/office/drawing/2014/main" id="{D3001DFB-EB57-EBBB-88CC-13B0544304B9}"/>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2DC56B8E-6E1E-E075-510F-787D584C328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72839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446C-B3DF-2512-47CD-970ADA9BCF4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3DC8C5-367E-6A30-2E3B-73746BBAB50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598171-4B87-585F-C1A8-E3EC3C455A64}"/>
              </a:ext>
            </a:extLst>
          </p:cNvPr>
          <p:cNvSpPr>
            <a:spLocks noGrp="1"/>
          </p:cNvSpPr>
          <p:nvPr>
            <p:ph type="dt" sz="half" idx="10"/>
          </p:nvPr>
        </p:nvSpPr>
        <p:spPr/>
        <p:txBody>
          <a:bodyPr/>
          <a:lstStyle/>
          <a:p>
            <a:fld id="{E397FB01-60D9-4AEB-B26B-84ED185057AF}" type="datetime1">
              <a:rPr lang="nl-NL" altLang="zh-CN" smtClean="0"/>
              <a:t>10-8-2024</a:t>
            </a:fld>
            <a:endParaRPr lang="zh-CN" altLang="en-US"/>
          </a:p>
        </p:txBody>
      </p:sp>
      <p:sp>
        <p:nvSpPr>
          <p:cNvPr id="5" name="Footer Placeholder 4">
            <a:extLst>
              <a:ext uri="{FF2B5EF4-FFF2-40B4-BE49-F238E27FC236}">
                <a16:creationId xmlns:a16="http://schemas.microsoft.com/office/drawing/2014/main" id="{5EBFDBE6-8CF6-3743-4B90-FE300CF77004}"/>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95336E5-F9A3-22BA-DAEE-0D41C736FF70}"/>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3976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019D6-99C8-B98D-EB16-D58C5490C82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691D03-0443-CF9B-8D3D-9FD20ACB7BD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F2DAA-802D-CF02-DE4E-FBAE4310BD65}"/>
              </a:ext>
            </a:extLst>
          </p:cNvPr>
          <p:cNvSpPr>
            <a:spLocks noGrp="1"/>
          </p:cNvSpPr>
          <p:nvPr>
            <p:ph type="dt" sz="half" idx="10"/>
          </p:nvPr>
        </p:nvSpPr>
        <p:spPr/>
        <p:txBody>
          <a:bodyPr/>
          <a:lstStyle/>
          <a:p>
            <a:fld id="{F0FB881D-81C9-4887-B7E7-DB40E0B5FD7D}" type="datetime1">
              <a:rPr lang="nl-NL" altLang="zh-CN" smtClean="0"/>
              <a:t>10-8-2024</a:t>
            </a:fld>
            <a:endParaRPr lang="zh-CN" altLang="en-US"/>
          </a:p>
        </p:txBody>
      </p:sp>
      <p:sp>
        <p:nvSpPr>
          <p:cNvPr id="5" name="Footer Placeholder 4">
            <a:extLst>
              <a:ext uri="{FF2B5EF4-FFF2-40B4-BE49-F238E27FC236}">
                <a16:creationId xmlns:a16="http://schemas.microsoft.com/office/drawing/2014/main" id="{359DE38A-83A1-54D0-31E5-D03E2A20678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9F6F3BFC-1EE9-9F74-6264-B50F49F1583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22153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BE04-C636-19B5-1231-4D66B6A883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DED708C-1EED-9299-EF57-A7E3B797542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BE20CC-8A9C-22DA-9949-DFC9F8D94094}"/>
              </a:ext>
            </a:extLst>
          </p:cNvPr>
          <p:cNvSpPr>
            <a:spLocks noGrp="1"/>
          </p:cNvSpPr>
          <p:nvPr>
            <p:ph type="dt" sz="half" idx="10"/>
          </p:nvPr>
        </p:nvSpPr>
        <p:spPr/>
        <p:txBody>
          <a:bodyPr/>
          <a:lstStyle/>
          <a:p>
            <a:fld id="{6316C07C-2859-4372-8A7D-C1DB87EAEB66}" type="datetime1">
              <a:rPr lang="nl-NL" altLang="zh-CN" smtClean="0"/>
              <a:t>10-8-2024</a:t>
            </a:fld>
            <a:endParaRPr lang="zh-CN" altLang="en-US"/>
          </a:p>
        </p:txBody>
      </p:sp>
      <p:sp>
        <p:nvSpPr>
          <p:cNvPr id="5" name="Footer Placeholder 4">
            <a:extLst>
              <a:ext uri="{FF2B5EF4-FFF2-40B4-BE49-F238E27FC236}">
                <a16:creationId xmlns:a16="http://schemas.microsoft.com/office/drawing/2014/main" id="{178E8B71-C34D-5F94-5CD1-66094A0D07D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6417C50A-31B9-3AB7-0DE9-2F16F597C6F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10115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96F-6EC6-167B-EFD2-CA3755F92DC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9966D1-F1FF-011C-3107-03AA72F81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6D9DD0B-9EBB-394A-F6B1-D67B03ACC6B0}"/>
              </a:ext>
            </a:extLst>
          </p:cNvPr>
          <p:cNvSpPr>
            <a:spLocks noGrp="1"/>
          </p:cNvSpPr>
          <p:nvPr>
            <p:ph type="dt" sz="half" idx="10"/>
          </p:nvPr>
        </p:nvSpPr>
        <p:spPr/>
        <p:txBody>
          <a:bodyPr/>
          <a:lstStyle/>
          <a:p>
            <a:fld id="{59BEDEAA-34DE-4CD5-95C5-EA2A6456D253}" type="datetime1">
              <a:rPr lang="nl-NL" altLang="zh-CN" smtClean="0"/>
              <a:t>10-8-2024</a:t>
            </a:fld>
            <a:endParaRPr lang="zh-CN" altLang="en-US"/>
          </a:p>
        </p:txBody>
      </p:sp>
      <p:sp>
        <p:nvSpPr>
          <p:cNvPr id="5" name="Footer Placeholder 4">
            <a:extLst>
              <a:ext uri="{FF2B5EF4-FFF2-40B4-BE49-F238E27FC236}">
                <a16:creationId xmlns:a16="http://schemas.microsoft.com/office/drawing/2014/main" id="{DEC5B15A-6F34-A808-E941-AE9D1013156E}"/>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3F8471FE-02C3-E1D9-EE28-384E02049383}"/>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404214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D7B4-DD20-C05E-9C1F-E03164B8A0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0552FE-DEA6-EE7D-DE24-F88D420A554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3A0FD7D-A1F1-DDB4-2993-A89882A552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F32528-CE3E-544F-D236-38CAAE619507}"/>
              </a:ext>
            </a:extLst>
          </p:cNvPr>
          <p:cNvSpPr>
            <a:spLocks noGrp="1"/>
          </p:cNvSpPr>
          <p:nvPr>
            <p:ph type="dt" sz="half" idx="10"/>
          </p:nvPr>
        </p:nvSpPr>
        <p:spPr/>
        <p:txBody>
          <a:bodyPr/>
          <a:lstStyle/>
          <a:p>
            <a:fld id="{7C6AED15-D509-416C-8042-B70E3EB4BF89}" type="datetime1">
              <a:rPr lang="nl-NL" altLang="zh-CN" smtClean="0"/>
              <a:t>10-8-2024</a:t>
            </a:fld>
            <a:endParaRPr lang="zh-CN" altLang="en-US"/>
          </a:p>
        </p:txBody>
      </p:sp>
      <p:sp>
        <p:nvSpPr>
          <p:cNvPr id="6" name="Footer Placeholder 5">
            <a:extLst>
              <a:ext uri="{FF2B5EF4-FFF2-40B4-BE49-F238E27FC236}">
                <a16:creationId xmlns:a16="http://schemas.microsoft.com/office/drawing/2014/main" id="{3C3F1FCE-3BB9-23B7-8571-57B73BC960A2}"/>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853A421F-0038-74F7-B8A6-F7B3B5CBDC78}"/>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43413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CA2B-3E4B-57E2-9B2A-E86C1210556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4EF31F-787D-6031-7BD6-902780474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7A8EEE-A023-CF4F-9CC7-913B4460A58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0C8BFD5-DD45-D47F-3054-96142607C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F895E8E-881A-3B70-C7BE-F2C6B26DFF8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504D958-AA8B-352C-D3F0-75ADE9ED6DFC}"/>
              </a:ext>
            </a:extLst>
          </p:cNvPr>
          <p:cNvSpPr>
            <a:spLocks noGrp="1"/>
          </p:cNvSpPr>
          <p:nvPr>
            <p:ph type="dt" sz="half" idx="10"/>
          </p:nvPr>
        </p:nvSpPr>
        <p:spPr/>
        <p:txBody>
          <a:bodyPr/>
          <a:lstStyle/>
          <a:p>
            <a:fld id="{44286CB9-98E1-4708-9BD8-2128253CC40D}" type="datetime1">
              <a:rPr lang="nl-NL" altLang="zh-CN" smtClean="0"/>
              <a:t>10-8-2024</a:t>
            </a:fld>
            <a:endParaRPr lang="zh-CN" altLang="en-US"/>
          </a:p>
        </p:txBody>
      </p:sp>
      <p:sp>
        <p:nvSpPr>
          <p:cNvPr id="8" name="Footer Placeholder 7">
            <a:extLst>
              <a:ext uri="{FF2B5EF4-FFF2-40B4-BE49-F238E27FC236}">
                <a16:creationId xmlns:a16="http://schemas.microsoft.com/office/drawing/2014/main" id="{F33C00A8-259E-8615-A23A-64DC2C5F072B}"/>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9" name="Slide Number Placeholder 8">
            <a:extLst>
              <a:ext uri="{FF2B5EF4-FFF2-40B4-BE49-F238E27FC236}">
                <a16:creationId xmlns:a16="http://schemas.microsoft.com/office/drawing/2014/main" id="{D0CE6FFF-E264-863F-21DC-281C86FB7CA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3300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F0FC-1327-47B0-1CF7-3C67FB5CFDB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FDF8C1-E058-A4B2-DF53-D82F78587F7F}"/>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4" name="Footer Placeholder 3">
            <a:extLst>
              <a:ext uri="{FF2B5EF4-FFF2-40B4-BE49-F238E27FC236}">
                <a16:creationId xmlns:a16="http://schemas.microsoft.com/office/drawing/2014/main" id="{C3A245C2-F64A-7328-3E15-474DE9FE647F}"/>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5" name="Slide Number Placeholder 4">
            <a:extLst>
              <a:ext uri="{FF2B5EF4-FFF2-40B4-BE49-F238E27FC236}">
                <a16:creationId xmlns:a16="http://schemas.microsoft.com/office/drawing/2014/main" id="{B16C063C-94C5-F2A8-9772-EA9CCAF55637}"/>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88269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273B4-6FBC-D2E2-2611-EAAA84EA7088}"/>
              </a:ext>
            </a:extLst>
          </p:cNvPr>
          <p:cNvSpPr>
            <a:spLocks noGrp="1"/>
          </p:cNvSpPr>
          <p:nvPr>
            <p:ph type="dt" sz="half" idx="10"/>
          </p:nvPr>
        </p:nvSpPr>
        <p:spPr/>
        <p:txBody>
          <a:bodyPr/>
          <a:lstStyle/>
          <a:p>
            <a:fld id="{32CF44C1-C43C-46A8-B47F-6A1F0BE40772}" type="datetime1">
              <a:rPr lang="nl-NL" altLang="zh-CN" smtClean="0"/>
              <a:t>10-8-2024</a:t>
            </a:fld>
            <a:endParaRPr lang="zh-CN" altLang="en-US"/>
          </a:p>
        </p:txBody>
      </p:sp>
      <p:sp>
        <p:nvSpPr>
          <p:cNvPr id="3" name="Footer Placeholder 2">
            <a:extLst>
              <a:ext uri="{FF2B5EF4-FFF2-40B4-BE49-F238E27FC236}">
                <a16:creationId xmlns:a16="http://schemas.microsoft.com/office/drawing/2014/main" id="{B01A8349-0EB4-CDB6-2B71-6CF661E401BD}"/>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4" name="Slide Number Placeholder 3">
            <a:extLst>
              <a:ext uri="{FF2B5EF4-FFF2-40B4-BE49-F238E27FC236}">
                <a16:creationId xmlns:a16="http://schemas.microsoft.com/office/drawing/2014/main" id="{7824C320-C2E8-D4EE-13C1-32BBEA4BF396}"/>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46815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4C90-B912-AAE3-43EB-1BAEDDD22A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3831EE-B322-5B46-A201-ED7737112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D86296F-CCAB-B6E5-C2B8-9560DE9D7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0933013-9242-6956-3BAD-D81C53E1E8DA}"/>
              </a:ext>
            </a:extLst>
          </p:cNvPr>
          <p:cNvSpPr>
            <a:spLocks noGrp="1"/>
          </p:cNvSpPr>
          <p:nvPr>
            <p:ph type="dt" sz="half" idx="10"/>
          </p:nvPr>
        </p:nvSpPr>
        <p:spPr/>
        <p:txBody>
          <a:bodyPr/>
          <a:lstStyle/>
          <a:p>
            <a:fld id="{30EE36B0-6F02-43BF-B4D3-399D0A603C33}" type="datetime1">
              <a:rPr lang="nl-NL" altLang="zh-CN" smtClean="0"/>
              <a:t>10-8-2024</a:t>
            </a:fld>
            <a:endParaRPr lang="zh-CN" altLang="en-US"/>
          </a:p>
        </p:txBody>
      </p:sp>
      <p:sp>
        <p:nvSpPr>
          <p:cNvPr id="6" name="Footer Placeholder 5">
            <a:extLst>
              <a:ext uri="{FF2B5EF4-FFF2-40B4-BE49-F238E27FC236}">
                <a16:creationId xmlns:a16="http://schemas.microsoft.com/office/drawing/2014/main" id="{576E3C45-F4D5-3828-BA88-427715C88598}"/>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48AF08AF-67CD-AC67-6D28-F77C9B5E20C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69275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E915-7769-19D3-480C-8C21C8FA9B6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92B3201-5A0B-FF6B-D932-7FC0111B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563DAD-0718-0286-8B6A-BC1D3BF2A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AC6F705-9886-FC9A-CE30-88014859780A}"/>
              </a:ext>
            </a:extLst>
          </p:cNvPr>
          <p:cNvSpPr>
            <a:spLocks noGrp="1"/>
          </p:cNvSpPr>
          <p:nvPr>
            <p:ph type="dt" sz="half" idx="10"/>
          </p:nvPr>
        </p:nvSpPr>
        <p:spPr/>
        <p:txBody>
          <a:bodyPr/>
          <a:lstStyle/>
          <a:p>
            <a:fld id="{EDC2021B-8A66-47C7-A052-F857AEEF5616}" type="datetime1">
              <a:rPr lang="nl-NL" altLang="zh-CN" smtClean="0"/>
              <a:t>10-8-2024</a:t>
            </a:fld>
            <a:endParaRPr lang="zh-CN" altLang="en-US"/>
          </a:p>
        </p:txBody>
      </p:sp>
      <p:sp>
        <p:nvSpPr>
          <p:cNvPr id="6" name="Footer Placeholder 5">
            <a:extLst>
              <a:ext uri="{FF2B5EF4-FFF2-40B4-BE49-F238E27FC236}">
                <a16:creationId xmlns:a16="http://schemas.microsoft.com/office/drawing/2014/main" id="{090C0B25-4C84-3234-2821-13594E806637}"/>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
        <p:nvSpPr>
          <p:cNvPr id="7" name="Slide Number Placeholder 6">
            <a:extLst>
              <a:ext uri="{FF2B5EF4-FFF2-40B4-BE49-F238E27FC236}">
                <a16:creationId xmlns:a16="http://schemas.microsoft.com/office/drawing/2014/main" id="{6085D974-876D-B442-8DAF-C4718117E394}"/>
              </a:ext>
            </a:extLst>
          </p:cNvPr>
          <p:cNvSpPr>
            <a:spLocks noGrp="1"/>
          </p:cNvSpPr>
          <p:nvPr>
            <p:ph type="sldNum" sz="quarter" idx="12"/>
          </p:nvPr>
        </p:nvSpPr>
        <p:spPr/>
        <p:txBody>
          <a:body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9684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25003-8D77-3692-FA8A-9365A583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17452B-7774-C8D4-BACB-01137A77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8DA1A18-DB2F-9DEE-6141-F3A5C2C36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1A62-66AB-488A-AEEA-C17CC19B488F}" type="datetime1">
              <a:rPr lang="nl-NL" altLang="zh-CN" smtClean="0"/>
              <a:t>10-8-2024</a:t>
            </a:fld>
            <a:endParaRPr lang="zh-CN" altLang="en-US"/>
          </a:p>
        </p:txBody>
      </p:sp>
      <p:sp>
        <p:nvSpPr>
          <p:cNvPr id="5" name="Footer Placeholder 4">
            <a:extLst>
              <a:ext uri="{FF2B5EF4-FFF2-40B4-BE49-F238E27FC236}">
                <a16:creationId xmlns:a16="http://schemas.microsoft.com/office/drawing/2014/main" id="{AEAFB28F-F2F6-5195-1F94-58714176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Joeri A Frederik et al. 202. The helix approach: Using dynamic individual pitch control to enhance wake mixing in wind farms.</a:t>
            </a:r>
            <a:endParaRPr lang="zh-CN" altLang="en-US"/>
          </a:p>
        </p:txBody>
      </p:sp>
      <p:sp>
        <p:nvSpPr>
          <p:cNvPr id="6" name="Slide Number Placeholder 5">
            <a:extLst>
              <a:ext uri="{FF2B5EF4-FFF2-40B4-BE49-F238E27FC236}">
                <a16:creationId xmlns:a16="http://schemas.microsoft.com/office/drawing/2014/main" id="{FF8DA74C-187D-4C1F-FE1A-951A3ECDC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50E4-B149-441E-B912-A23CDA3E7583}" type="slidenum">
              <a:rPr lang="zh-CN" altLang="en-US" smtClean="0"/>
              <a:t>‹#›</a:t>
            </a:fld>
            <a:endParaRPr lang="zh-CN" altLang="en-US"/>
          </a:p>
        </p:txBody>
      </p:sp>
    </p:spTree>
    <p:extLst>
      <p:ext uri="{BB962C8B-B14F-4D97-AF65-F5344CB8AC3E}">
        <p14:creationId xmlns:p14="http://schemas.microsoft.com/office/powerpoint/2010/main" val="198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0.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image" Target="../media/image1.jpe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Monthly Meeting</a:t>
            </a:r>
            <a:endParaRPr lang="zh-CN" alt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7D4F862-811E-6DEC-5035-3EA83B65EB19}"/>
              </a:ext>
            </a:extLst>
          </p:cNvPr>
          <p:cNvSpPr>
            <a:spLocks noGrp="1"/>
          </p:cNvSpPr>
          <p:nvPr>
            <p:ph type="dt" sz="half" idx="10"/>
          </p:nvPr>
        </p:nvSpPr>
        <p:spPr/>
        <p:txBody>
          <a:bodyPr/>
          <a:lstStyle/>
          <a:p>
            <a:fld id="{D51C19AF-7F17-4680-BD49-C098808CBF39}" type="datetime1">
              <a:rPr lang="nl-NL" altLang="zh-CN" smtClean="0"/>
              <a:t>10-8-2024</a:t>
            </a:fld>
            <a:endParaRPr lang="zh-CN" altLang="en-US"/>
          </a:p>
        </p:txBody>
      </p:sp>
      <p:sp>
        <p:nvSpPr>
          <p:cNvPr id="7" name="Slide Number Placeholder 6">
            <a:extLst>
              <a:ext uri="{FF2B5EF4-FFF2-40B4-BE49-F238E27FC236}">
                <a16:creationId xmlns:a16="http://schemas.microsoft.com/office/drawing/2014/main" id="{8E70FCFC-BBEC-AD95-4D74-3A507DB4E89B}"/>
              </a:ext>
            </a:extLst>
          </p:cNvPr>
          <p:cNvSpPr>
            <a:spLocks noGrp="1"/>
          </p:cNvSpPr>
          <p:nvPr>
            <p:ph type="sldNum" sz="quarter" idx="12"/>
          </p:nvPr>
        </p:nvSpPr>
        <p:spPr/>
        <p:txBody>
          <a:bodyPr/>
          <a:lstStyle/>
          <a:p>
            <a:fld id="{45FC50E4-B149-441E-B912-A23CDA3E7583}" type="slidenum">
              <a:rPr lang="zh-CN" altLang="en-US" smtClean="0"/>
              <a:t>1</a:t>
            </a:fld>
            <a:endParaRPr lang="zh-CN" altLang="en-US"/>
          </a:p>
        </p:txBody>
      </p:sp>
    </p:spTree>
    <p:extLst>
      <p:ext uri="{BB962C8B-B14F-4D97-AF65-F5344CB8AC3E}">
        <p14:creationId xmlns:p14="http://schemas.microsoft.com/office/powerpoint/2010/main" val="104709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BCE8A-DCFF-40D4-B715-4C84D4255C46}"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Porté-Agel, Fernando, Majid Bastankhah, and Sina Shamsoddin. 2020. 'Wind-turbine and wind-farm flows: a review.'</a:t>
            </a:r>
            <a:endParaRPr lang="zh-CN" altLang="en-US" dirty="0"/>
          </a:p>
        </p:txBody>
      </p:sp>
      <p:pic>
        <p:nvPicPr>
          <p:cNvPr id="11" name="Picture 10">
            <a:extLst>
              <a:ext uri="{FF2B5EF4-FFF2-40B4-BE49-F238E27FC236}">
                <a16:creationId xmlns:a16="http://schemas.microsoft.com/office/drawing/2014/main" id="{5FD25787-0853-AA71-23D6-DC37A6155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052" y="1786747"/>
            <a:ext cx="9114310" cy="3284505"/>
          </a:xfrm>
          <a:prstGeom prst="rect">
            <a:avLst/>
          </a:prstGeom>
        </p:spPr>
      </p:pic>
      <p:pic>
        <p:nvPicPr>
          <p:cNvPr id="4" name="Picture 3">
            <a:extLst>
              <a:ext uri="{FF2B5EF4-FFF2-40B4-BE49-F238E27FC236}">
                <a16:creationId xmlns:a16="http://schemas.microsoft.com/office/drawing/2014/main" id="{A7DE6E2D-A230-A4FF-F5EA-1D8C5CEB1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369" y="1694022"/>
            <a:ext cx="9901676" cy="3469954"/>
          </a:xfrm>
          <a:prstGeom prst="rect">
            <a:avLst/>
          </a:prstGeom>
        </p:spPr>
      </p:pic>
    </p:spTree>
    <p:extLst>
      <p:ext uri="{BB962C8B-B14F-4D97-AF65-F5344CB8AC3E}">
        <p14:creationId xmlns:p14="http://schemas.microsoft.com/office/powerpoint/2010/main" val="27462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F9287C-FB66-4171-9A1F-C6DC161D4D9F}"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dirty="0"/>
              <a:t>https://www.youtube.com/watch?v=17tM3d1KKBw&amp;t=55s</a:t>
            </a:r>
            <a:endParaRPr lang="zh-CN" altLang="en-US" dirty="0"/>
          </a:p>
        </p:txBody>
      </p:sp>
      <p:pic>
        <p:nvPicPr>
          <p:cNvPr id="11" name="Wind farm control - wake mixing">
            <a:hlinkClick r:id="" action="ppaction://media"/>
            <a:extLst>
              <a:ext uri="{FF2B5EF4-FFF2-40B4-BE49-F238E27FC236}">
                <a16:creationId xmlns:a16="http://schemas.microsoft.com/office/drawing/2014/main" id="{908987A0-37ED-E972-F2B9-8FC0A1BE00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8111" y="1209674"/>
            <a:ext cx="7885289" cy="4435475"/>
          </a:xfrm>
          <a:prstGeom prst="rect">
            <a:avLst/>
          </a:prstGeom>
        </p:spPr>
      </p:pic>
    </p:spTree>
    <p:extLst>
      <p:ext uri="{BB962C8B-B14F-4D97-AF65-F5344CB8AC3E}">
        <p14:creationId xmlns:p14="http://schemas.microsoft.com/office/powerpoint/2010/main" val="25080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F31F7-BD6D-4F28-ADDE-ECD1E14317A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4" name="Picture 3">
            <a:extLst>
              <a:ext uri="{FF2B5EF4-FFF2-40B4-BE49-F238E27FC236}">
                <a16:creationId xmlns:a16="http://schemas.microsoft.com/office/drawing/2014/main" id="{DAB1D2CC-8072-B249-9293-83BF9E20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9" y="857250"/>
            <a:ext cx="8512728" cy="5143500"/>
          </a:xfrm>
          <a:prstGeom prst="rect">
            <a:avLst/>
          </a:prstGeom>
        </p:spPr>
      </p:pic>
      <p:sp>
        <p:nvSpPr>
          <p:cNvPr id="3" name="TextBox 2">
            <a:extLst>
              <a:ext uri="{FF2B5EF4-FFF2-40B4-BE49-F238E27FC236}">
                <a16:creationId xmlns:a16="http://schemas.microsoft.com/office/drawing/2014/main" id="{954B356E-E1BE-EA78-A365-FA966952D2CF}"/>
              </a:ext>
            </a:extLst>
          </p:cNvPr>
          <p:cNvSpPr txBox="1"/>
          <p:nvPr/>
        </p:nvSpPr>
        <p:spPr>
          <a:xfrm>
            <a:off x="8789875" y="2679577"/>
            <a:ext cx="271338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Facilitate </a:t>
            </a:r>
            <a:r>
              <a:rPr lang="en-US" altLang="zh-CN" dirty="0">
                <a:solidFill>
                  <a:srgbClr val="00B050"/>
                </a:solidFill>
                <a:latin typeface="Times New Roman" panose="02020603050405020304" pitchFamily="18" charset="0"/>
                <a:cs typeface="Times New Roman" panose="02020603050405020304" pitchFamily="18" charset="0"/>
              </a:rPr>
              <a:t>mixing</a:t>
            </a:r>
            <a:r>
              <a:rPr lang="en-US" altLang="zh-CN" dirty="0">
                <a:latin typeface="Times New Roman" panose="02020603050405020304" pitchFamily="18" charset="0"/>
                <a:cs typeface="Times New Roman" panose="02020603050405020304" pitchFamily="18" charset="0"/>
              </a:rPr>
              <a:t> of free-ambient air and wake for </a:t>
            </a:r>
            <a:r>
              <a:rPr lang="en-US" altLang="zh-CN" dirty="0">
                <a:solidFill>
                  <a:srgbClr val="00B050"/>
                </a:solidFill>
                <a:latin typeface="Times New Roman" panose="02020603050405020304" pitchFamily="18" charset="0"/>
                <a:cs typeface="Times New Roman" panose="02020603050405020304" pitchFamily="18" charset="0"/>
              </a:rPr>
              <a:t>wake recovery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3CDAF-6826-1D52-CC28-BF12CB0F192C}"/>
              </a:ext>
            </a:extLst>
          </p:cNvPr>
          <p:cNvSpPr>
            <a:spLocks noGrp="1"/>
          </p:cNvSpPr>
          <p:nvPr>
            <p:ph type="ftr" sz="quarter" idx="11"/>
          </p:nvPr>
        </p:nvSpPr>
        <p:spPr/>
        <p:txBody>
          <a:bodyPr/>
          <a:lstStyle/>
          <a:p>
            <a:r>
              <a:rPr lang="en-US" altLang="zh-CN"/>
              <a:t>Johan Meyers et al. 2022. 'Wind farm flow control: prospects and challenges'</a:t>
            </a:r>
            <a:endParaRPr lang="zh-CN" altLang="en-US" dirty="0"/>
          </a:p>
        </p:txBody>
      </p:sp>
      <p:sp>
        <p:nvSpPr>
          <p:cNvPr id="9" name="Oval 8">
            <a:extLst>
              <a:ext uri="{FF2B5EF4-FFF2-40B4-BE49-F238E27FC236}">
                <a16:creationId xmlns:a16="http://schemas.microsoft.com/office/drawing/2014/main" id="{A532CDBE-7631-0B75-12BF-72F7CABC89DA}"/>
              </a:ext>
            </a:extLst>
          </p:cNvPr>
          <p:cNvSpPr/>
          <p:nvPr/>
        </p:nvSpPr>
        <p:spPr>
          <a:xfrm>
            <a:off x="5913120" y="4281543"/>
            <a:ext cx="939501" cy="8821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84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923" y="2722576"/>
            <a:ext cx="6919560" cy="1939185"/>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Tree>
    <p:extLst>
      <p:ext uri="{BB962C8B-B14F-4D97-AF65-F5344CB8AC3E}">
        <p14:creationId xmlns:p14="http://schemas.microsoft.com/office/powerpoint/2010/main" val="2236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79306B-474C-4243-A271-18BD9E2D7297}"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Inverse 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09056" cy="369332"/>
          </a:xfrm>
          <a:prstGeom prst="rect">
            <a:avLst/>
          </a:prstGeom>
          <a:noFill/>
        </p:spPr>
        <p:txBody>
          <a:bodyPr wrap="non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2010" y="2579552"/>
            <a:ext cx="5571385" cy="2225233"/>
          </a:xfrm>
          <a:prstGeom prst="rect">
            <a:avLst/>
          </a:prstGeom>
        </p:spPr>
      </p:pic>
      <p:pic>
        <p:nvPicPr>
          <p:cNvPr id="11" name="Picture 10">
            <a:extLst>
              <a:ext uri="{FF2B5EF4-FFF2-40B4-BE49-F238E27FC236}">
                <a16:creationId xmlns:a16="http://schemas.microsoft.com/office/drawing/2014/main" id="{D41CE4A7-EE3D-F755-0F97-0D44941DD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83" y="864745"/>
            <a:ext cx="3981377" cy="4783381"/>
          </a:xfrm>
          <a:prstGeom prst="rect">
            <a:avLst/>
          </a:prstGeom>
        </p:spPr>
      </p:pic>
      <p:sp>
        <p:nvSpPr>
          <p:cNvPr id="4" name="Footer Placeholder 3">
            <a:extLst>
              <a:ext uri="{FF2B5EF4-FFF2-40B4-BE49-F238E27FC236}">
                <a16:creationId xmlns:a16="http://schemas.microsoft.com/office/drawing/2014/main" id="{D85B4169-F3C5-001B-E98D-C0F8CDF514B8}"/>
              </a:ext>
            </a:extLst>
          </p:cNvPr>
          <p:cNvSpPr>
            <a:spLocks noGrp="1"/>
          </p:cNvSpPr>
          <p:nvPr>
            <p:ph type="ftr" sz="quarter" idx="11"/>
          </p:nvPr>
        </p:nvSpPr>
        <p:spPr/>
        <p:txBody>
          <a:bodyPr/>
          <a:lstStyle/>
          <a:p>
            <a:r>
              <a:rPr lang="en-US" altLang="zh-CN" dirty="0" err="1"/>
              <a:t>Gunjit</a:t>
            </a:r>
            <a:r>
              <a:rPr lang="en-US" altLang="zh-CN" dirty="0"/>
              <a:t> Bir. 2008. 'Multi-blade coordinate transformation and its application to wind turbine'</a:t>
            </a:r>
            <a:endParaRPr lang="zh-CN" altLang="en-US" dirty="0"/>
          </a:p>
        </p:txBody>
      </p:sp>
    </p:spTree>
    <p:extLst>
      <p:ext uri="{BB962C8B-B14F-4D97-AF65-F5344CB8AC3E}">
        <p14:creationId xmlns:p14="http://schemas.microsoft.com/office/powerpoint/2010/main" val="13414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9CD0CD-34E4-413B-AFE7-12B896878D1A}"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Helix --- Block Diagram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20DDDF-0FA1-AF34-A949-91B231839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78" y="857250"/>
            <a:ext cx="10208057" cy="3024609"/>
          </a:xfrm>
          <a:prstGeom prst="rect">
            <a:avLst/>
          </a:prstGeom>
        </p:spPr>
      </p:pic>
      <p:sp>
        <p:nvSpPr>
          <p:cNvPr id="3" name="Footer Placeholder 2">
            <a:extLst>
              <a:ext uri="{FF2B5EF4-FFF2-40B4-BE49-F238E27FC236}">
                <a16:creationId xmlns:a16="http://schemas.microsoft.com/office/drawing/2014/main" id="{E722BC8A-26BA-1223-9A41-B751206AF314}"/>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sp>
        <p:nvSpPr>
          <p:cNvPr id="5" name="TextBox 4">
            <a:extLst>
              <a:ext uri="{FF2B5EF4-FFF2-40B4-BE49-F238E27FC236}">
                <a16:creationId xmlns:a16="http://schemas.microsoft.com/office/drawing/2014/main" id="{5E4380B0-B1F2-2453-4D47-3EC640EFF0FE}"/>
              </a:ext>
            </a:extLst>
          </p:cNvPr>
          <p:cNvSpPr txBox="1"/>
          <p:nvPr/>
        </p:nvSpPr>
        <p:spPr>
          <a:xfrm>
            <a:off x="1197083" y="4043847"/>
            <a:ext cx="2420786"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Sinusoidal signals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Frequency</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Amplitude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a:t>
            </a:r>
            <a:endParaRPr lang="zh-CN" alt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FE9EE3-3738-8309-1552-A1460715EE08}"/>
              </a:ext>
            </a:extLst>
          </p:cNvPr>
          <p:cNvPicPr>
            <a:picLocks noChangeAspect="1"/>
          </p:cNvPicPr>
          <p:nvPr/>
        </p:nvPicPr>
        <p:blipFill>
          <a:blip r:embed="rId5"/>
          <a:stretch>
            <a:fillRect/>
          </a:stretch>
        </p:blipFill>
        <p:spPr>
          <a:xfrm>
            <a:off x="3070454" y="4043847"/>
            <a:ext cx="1760373" cy="1310754"/>
          </a:xfrm>
          <a:prstGeom prst="rect">
            <a:avLst/>
          </a:prstGeom>
        </p:spPr>
      </p:pic>
    </p:spTree>
    <p:extLst>
      <p:ext uri="{BB962C8B-B14F-4D97-AF65-F5344CB8AC3E}">
        <p14:creationId xmlns:p14="http://schemas.microsoft.com/office/powerpoint/2010/main" val="242707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F2378-C7C6-4A19-B6C8-4A850167F521}"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Gap of the Helix</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6EE625E-50DA-93F3-B175-6800A31E3AD9}"/>
              </a:ext>
            </a:extLst>
          </p:cNvPr>
          <p:cNvSpPr>
            <a:spLocks noGrp="1"/>
          </p:cNvSpPr>
          <p:nvPr>
            <p:ph type="ftr" sz="quarter" idx="11"/>
          </p:nvPr>
        </p:nvSpPr>
        <p:spPr/>
        <p:txBody>
          <a:bodyPr/>
          <a:lstStyle/>
          <a:p>
            <a:r>
              <a:rPr lang="en-US" altLang="zh-CN"/>
              <a:t>Joeri A Frederik et al. 2020. The helix approach: Using dynamic individual pitch control to enhance wake mixing in wind farms.</a:t>
            </a:r>
            <a:endParaRPr lang="zh-CN" altLang="en-US" dirty="0"/>
          </a:p>
        </p:txBody>
      </p:sp>
      <p:pic>
        <p:nvPicPr>
          <p:cNvPr id="5" name="Picture 4">
            <a:extLst>
              <a:ext uri="{FF2B5EF4-FFF2-40B4-BE49-F238E27FC236}">
                <a16:creationId xmlns:a16="http://schemas.microsoft.com/office/drawing/2014/main" id="{EA7A6F15-7490-0803-C83C-B6A6B754F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0" y="857250"/>
            <a:ext cx="10208057" cy="3024609"/>
          </a:xfrm>
          <a:prstGeom prst="rect">
            <a:avLst/>
          </a:prstGeom>
        </p:spPr>
      </p:pic>
      <p:sp>
        <p:nvSpPr>
          <p:cNvPr id="9" name="TextBox 8">
            <a:extLst>
              <a:ext uri="{FF2B5EF4-FFF2-40B4-BE49-F238E27FC236}">
                <a16:creationId xmlns:a16="http://schemas.microsoft.com/office/drawing/2014/main" id="{AC4FA816-6027-9F18-B279-76BDA28B380E}"/>
              </a:ext>
            </a:extLst>
          </p:cNvPr>
          <p:cNvSpPr txBox="1"/>
          <p:nvPr/>
        </p:nvSpPr>
        <p:spPr>
          <a:xfrm>
            <a:off x="657093" y="3881859"/>
            <a:ext cx="5238097"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Open-Loop Control: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feedback from output</a:t>
            </a:r>
          </a:p>
          <a:p>
            <a:pPr marL="285750" indent="-285750">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Can we closed-loop control the helix approach based on flow information?</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a:t>
            </a:r>
            <a:r>
              <a:rPr lang="en-GB" sz="2800" dirty="0">
                <a:solidFill>
                  <a:srgbClr val="00B050"/>
                </a:solidFill>
                <a:latin typeface="Times New Roman" panose="02020603050405020304" pitchFamily="18" charset="0"/>
                <a:cs typeface="Times New Roman" panose="02020603050405020304" pitchFamily="18" charset="0"/>
              </a:rPr>
              <a:t>closed-loop control </a:t>
            </a:r>
            <a:r>
              <a:rPr lang="en-GB" sz="2800" dirty="0">
                <a:latin typeface="Times New Roman" panose="02020603050405020304" pitchFamily="18" charset="0"/>
                <a:cs typeface="Times New Roman" panose="02020603050405020304" pitchFamily="18" charset="0"/>
              </a:rPr>
              <a:t>the </a:t>
            </a:r>
            <a:r>
              <a:rPr lang="en-GB" sz="2800" dirty="0">
                <a:solidFill>
                  <a:srgbClr val="FFC00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Handle model error, uncertainties </a:t>
            </a:r>
          </a:p>
          <a:p>
            <a:pPr lvl="2">
              <a:lnSpc>
                <a:spcPct val="150000"/>
              </a:lnSpc>
            </a:pPr>
            <a:r>
              <a:rPr lang="en-GB" sz="2800" dirty="0">
                <a:latin typeface="Times New Roman" panose="02020603050405020304" pitchFamily="18" charset="0"/>
                <a:cs typeface="Times New Roman" panose="02020603050405020304" pitchFamily="18" charset="0"/>
              </a:rPr>
              <a:t>Real-time Control </a:t>
            </a:r>
          </a:p>
        </p:txBody>
      </p:sp>
    </p:spTree>
    <p:extLst>
      <p:ext uri="{BB962C8B-B14F-4D97-AF65-F5344CB8AC3E}">
        <p14:creationId xmlns:p14="http://schemas.microsoft.com/office/powerpoint/2010/main" val="16042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75932-0AB9-4CDB-A921-5B28E3DF69D7}"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Feedback ---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9F24DD-5F0A-B45D-5D25-750F6914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87" y="1565274"/>
            <a:ext cx="5067908" cy="3376613"/>
          </a:xfrm>
          <a:prstGeom prst="rect">
            <a:avLst/>
          </a:prstGeom>
        </p:spPr>
      </p:pic>
      <p:pic>
        <p:nvPicPr>
          <p:cNvPr id="11" name="Picture 10">
            <a:extLst>
              <a:ext uri="{FF2B5EF4-FFF2-40B4-BE49-F238E27FC236}">
                <a16:creationId xmlns:a16="http://schemas.microsoft.com/office/drawing/2014/main" id="{BFB6004A-8D82-7D2D-3D4D-20929039D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26" y="1565274"/>
            <a:ext cx="5067908" cy="3409773"/>
          </a:xfrm>
          <a:prstGeom prst="rect">
            <a:avLst/>
          </a:prstGeom>
        </p:spPr>
      </p:pic>
      <p:sp>
        <p:nvSpPr>
          <p:cNvPr id="12" name="Oval 11">
            <a:extLst>
              <a:ext uri="{FF2B5EF4-FFF2-40B4-BE49-F238E27FC236}">
                <a16:creationId xmlns:a16="http://schemas.microsoft.com/office/drawing/2014/main" id="{5C600AB6-2BE7-50CD-ADFA-453EC83EE5D2}"/>
              </a:ext>
            </a:extLst>
          </p:cNvPr>
          <p:cNvSpPr/>
          <p:nvPr/>
        </p:nvSpPr>
        <p:spPr>
          <a:xfrm>
            <a:off x="7911548" y="2176670"/>
            <a:ext cx="974035" cy="7156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C1C4AAF9-775F-9460-5A05-B5D018FDCF66}"/>
              </a:ext>
            </a:extLst>
          </p:cNvPr>
          <p:cNvSpPr>
            <a:spLocks noGrp="1"/>
          </p:cNvSpPr>
          <p:nvPr>
            <p:ph type="ftr" sz="quarter" idx="11"/>
          </p:nvPr>
        </p:nvSpPr>
        <p:spPr/>
        <p:txBody>
          <a:bodyPr/>
          <a:lstStyle/>
          <a:p>
            <a:r>
              <a:rPr lang="en-US" altLang="zh-CN"/>
              <a:t>Image source: NREL</a:t>
            </a:r>
            <a:endParaRPr lang="zh-CN" altLang="en-US" dirty="0"/>
          </a:p>
        </p:txBody>
      </p:sp>
    </p:spTree>
    <p:extLst>
      <p:ext uri="{BB962C8B-B14F-4D97-AF65-F5344CB8AC3E}">
        <p14:creationId xmlns:p14="http://schemas.microsoft.com/office/powerpoint/2010/main" val="25098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97F7AC-80F5-4A7A-AC5D-672BDA63499E}"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19</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8E6F3-7426-3F8F-F43B-3C05C8CEE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397409"/>
            <a:ext cx="11790777" cy="5425495"/>
          </a:xfrm>
          <a:prstGeom prst="rect">
            <a:avLst/>
          </a:prstGeom>
        </p:spPr>
      </p:pic>
      <p:sp>
        <p:nvSpPr>
          <p:cNvPr id="3" name="Footer Placeholder 2">
            <a:extLst>
              <a:ext uri="{FF2B5EF4-FFF2-40B4-BE49-F238E27FC236}">
                <a16:creationId xmlns:a16="http://schemas.microsoft.com/office/drawing/2014/main" id="{F6094D36-7E47-5BB2-5235-41F6F5ACDBF9}"/>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dirty="0"/>
          </a:p>
        </p:txBody>
      </p:sp>
    </p:spTree>
    <p:extLst>
      <p:ext uri="{BB962C8B-B14F-4D97-AF65-F5344CB8AC3E}">
        <p14:creationId xmlns:p14="http://schemas.microsoft.com/office/powerpoint/2010/main" val="28229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D5C8C-E1F3-48F1-A23B-5D415F0A13F5}"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Agenda</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Background Knowledge</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Exploration of LiDAR enhanced CL Control of Helix</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To do (Roadmap)</a:t>
            </a:r>
          </a:p>
        </p:txBody>
      </p:sp>
    </p:spTree>
    <p:extLst>
      <p:ext uri="{BB962C8B-B14F-4D97-AF65-F5344CB8AC3E}">
        <p14:creationId xmlns:p14="http://schemas.microsoft.com/office/powerpoint/2010/main" val="2586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2BD1D7-7FB9-45F4-9EC4-134F0AA1A3DF}"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Model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BF1A7-00C2-AD4F-E682-41B7CF5E4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09" y="968299"/>
            <a:ext cx="4104043" cy="4213302"/>
          </a:xfrm>
          <a:prstGeom prst="rect">
            <a:avLst/>
          </a:prstGeom>
        </p:spPr>
      </p:pic>
      <p:pic>
        <p:nvPicPr>
          <p:cNvPr id="10" name="Picture 9">
            <a:extLst>
              <a:ext uri="{FF2B5EF4-FFF2-40B4-BE49-F238E27FC236}">
                <a16:creationId xmlns:a16="http://schemas.microsoft.com/office/drawing/2014/main" id="{AC00C90E-112E-4BC7-A491-5011174D1734}"/>
              </a:ext>
            </a:extLst>
          </p:cNvPr>
          <p:cNvPicPr>
            <a:picLocks noChangeAspect="1"/>
          </p:cNvPicPr>
          <p:nvPr/>
        </p:nvPicPr>
        <p:blipFill>
          <a:blip r:embed="rId5"/>
          <a:stretch>
            <a:fillRect/>
          </a:stretch>
        </p:blipFill>
        <p:spPr>
          <a:xfrm>
            <a:off x="3954066" y="1139503"/>
            <a:ext cx="8237934" cy="2491956"/>
          </a:xfrm>
          <a:prstGeom prst="rect">
            <a:avLst/>
          </a:prstGeom>
        </p:spPr>
      </p:pic>
      <p:sp>
        <p:nvSpPr>
          <p:cNvPr id="11" name="Footer Placeholder 10">
            <a:extLst>
              <a:ext uri="{FF2B5EF4-FFF2-40B4-BE49-F238E27FC236}">
                <a16:creationId xmlns:a16="http://schemas.microsoft.com/office/drawing/2014/main" id="{E13A9E66-CB73-6F84-A604-B1787F96FFF0}"/>
              </a:ext>
            </a:extLst>
          </p:cNvPr>
          <p:cNvSpPr>
            <a:spLocks noGrp="1"/>
          </p:cNvSpPr>
          <p:nvPr>
            <p:ph type="ftr" sz="quarter" idx="11"/>
          </p:nvPr>
        </p:nvSpPr>
        <p:spPr/>
        <p:txBody>
          <a:bodyPr/>
          <a:lstStyle/>
          <a:p>
            <a:r>
              <a:rPr lang="en-US" altLang="zh-CN" dirty="0"/>
              <a:t>Andrew </a:t>
            </a:r>
            <a:r>
              <a:rPr lang="en-US" altLang="zh-CN" dirty="0" err="1"/>
              <a:t>Scholbrock</a:t>
            </a:r>
            <a:r>
              <a:rPr lang="en-US" altLang="zh-CN" dirty="0"/>
              <a:t> et al. 2016. 'Lidar-enhanced wind turbine control: Past, present, and future.'</a:t>
            </a:r>
            <a:endParaRPr lang="zh-CN" altLang="en-US" dirty="0"/>
          </a:p>
        </p:txBody>
      </p:sp>
    </p:spTree>
    <p:extLst>
      <p:ext uri="{BB962C8B-B14F-4D97-AF65-F5344CB8AC3E}">
        <p14:creationId xmlns:p14="http://schemas.microsoft.com/office/powerpoint/2010/main" val="33287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How to integrate </a:t>
            </a:r>
            <a:r>
              <a:rPr lang="en-GB" sz="2800" dirty="0">
                <a:solidFill>
                  <a:schemeClr val="accent2"/>
                </a:solidFill>
                <a:latin typeface="Times New Roman" panose="02020603050405020304" pitchFamily="18" charset="0"/>
                <a:cs typeface="Times New Roman" panose="02020603050405020304" pitchFamily="18" charset="0"/>
              </a:rPr>
              <a:t>LiDAR</a:t>
            </a:r>
            <a:r>
              <a:rPr lang="en-GB" sz="2800" dirty="0">
                <a:latin typeface="Times New Roman" panose="02020603050405020304" pitchFamily="18" charset="0"/>
                <a:cs typeface="Times New Roman" panose="02020603050405020304" pitchFamily="18" charset="0"/>
              </a:rPr>
              <a:t> and the </a:t>
            </a:r>
            <a:r>
              <a:rPr lang="en-GB" sz="2800" dirty="0">
                <a:solidFill>
                  <a:srgbClr val="00B0F0"/>
                </a:solidFill>
                <a:latin typeface="Times New Roman" panose="02020603050405020304" pitchFamily="18" charset="0"/>
                <a:cs typeface="Times New Roman" panose="02020603050405020304" pitchFamily="18" charset="0"/>
              </a:rPr>
              <a:t>helix approach</a:t>
            </a:r>
            <a:r>
              <a:rPr lang="en-GB" sz="2800" dirty="0">
                <a:latin typeface="Times New Roman" panose="02020603050405020304" pitchFamily="18" charset="0"/>
                <a:cs typeface="Times New Roman" panose="02020603050405020304" pitchFamily="18" charset="0"/>
              </a:rPr>
              <a:t> for </a:t>
            </a:r>
            <a:r>
              <a:rPr lang="en-GB" sz="2800" dirty="0">
                <a:solidFill>
                  <a:schemeClr val="accent6"/>
                </a:solidFill>
                <a:latin typeface="Times New Roman" panose="02020603050405020304" pitchFamily="18" charset="0"/>
                <a:cs typeface="Times New Roman" panose="02020603050405020304" pitchFamily="18" charset="0"/>
              </a:rPr>
              <a:t>closed-loop</a:t>
            </a:r>
            <a:r>
              <a:rPr lang="en-GB"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Which LiDAR configuration to use?</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How to design the control loop to rectify the helix?</a:t>
            </a:r>
            <a:endParaRPr lang="en-GB" sz="26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25701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CE2-D7AD-C4E8-B9A4-7120546CB958}"/>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4C281D0-0B20-3B04-59C0-4BCE8F60D1EF}"/>
              </a:ext>
            </a:extLst>
          </p:cNvPr>
          <p:cNvPicPr>
            <a:picLocks noChangeAspect="1"/>
          </p:cNvPicPr>
          <p:nvPr/>
        </p:nvPicPr>
        <p:blipFill>
          <a:blip r:embed="rId2"/>
          <a:stretch>
            <a:fillRect/>
          </a:stretch>
        </p:blipFill>
        <p:spPr>
          <a:xfrm>
            <a:off x="0" y="37963"/>
            <a:ext cx="12192000" cy="6782073"/>
          </a:xfrm>
          <a:prstGeom prst="rect">
            <a:avLst/>
          </a:prstGeom>
        </p:spPr>
      </p:pic>
      <p:sp>
        <p:nvSpPr>
          <p:cNvPr id="3" name="Date Placeholder 2">
            <a:extLst>
              <a:ext uri="{FF2B5EF4-FFF2-40B4-BE49-F238E27FC236}">
                <a16:creationId xmlns:a16="http://schemas.microsoft.com/office/drawing/2014/main" id="{C932A250-FB62-B5E3-99D2-AB9189B392E6}"/>
              </a:ext>
            </a:extLst>
          </p:cNvPr>
          <p:cNvSpPr>
            <a:spLocks noGrp="1"/>
          </p:cNvSpPr>
          <p:nvPr>
            <p:ph type="dt" sz="half" idx="10"/>
          </p:nvPr>
        </p:nvSpPr>
        <p:spPr/>
        <p:txBody>
          <a:bodyPr/>
          <a:lstStyle/>
          <a:p>
            <a:fld id="{E44D5BBC-2C64-4F6A-BB31-9BF1D67CCC18}" type="datetime1">
              <a:rPr lang="nl-NL" altLang="zh-CN" smtClean="0"/>
              <a:t>10-8-2024</a:t>
            </a:fld>
            <a:endParaRPr lang="zh-CN" altLang="en-US"/>
          </a:p>
        </p:txBody>
      </p:sp>
      <p:sp>
        <p:nvSpPr>
          <p:cNvPr id="6" name="Slide Number Placeholder 5">
            <a:extLst>
              <a:ext uri="{FF2B5EF4-FFF2-40B4-BE49-F238E27FC236}">
                <a16:creationId xmlns:a16="http://schemas.microsoft.com/office/drawing/2014/main" id="{F0D375F7-B925-5E01-F7AF-4E8B69817AF0}"/>
              </a:ext>
            </a:extLst>
          </p:cNvPr>
          <p:cNvSpPr>
            <a:spLocks noGrp="1"/>
          </p:cNvSpPr>
          <p:nvPr>
            <p:ph type="sldNum" sz="quarter" idx="12"/>
          </p:nvPr>
        </p:nvSpPr>
        <p:spPr/>
        <p:txBody>
          <a:bodyPr/>
          <a:lstStyle/>
          <a:p>
            <a:fld id="{45FC50E4-B149-441E-B912-A23CDA3E7583}" type="slidenum">
              <a:rPr lang="zh-CN" altLang="en-US" smtClean="0"/>
              <a:t>22</a:t>
            </a:fld>
            <a:endParaRPr lang="zh-CN" altLang="en-US"/>
          </a:p>
        </p:txBody>
      </p:sp>
      <p:sp>
        <p:nvSpPr>
          <p:cNvPr id="8" name="Oval 7">
            <a:extLst>
              <a:ext uri="{FF2B5EF4-FFF2-40B4-BE49-F238E27FC236}">
                <a16:creationId xmlns:a16="http://schemas.microsoft.com/office/drawing/2014/main" id="{10FCE57D-A129-3FE5-E9EC-8A3825F23F73}"/>
              </a:ext>
            </a:extLst>
          </p:cNvPr>
          <p:cNvSpPr/>
          <p:nvPr/>
        </p:nvSpPr>
        <p:spPr>
          <a:xfrm>
            <a:off x="5947144" y="3327991"/>
            <a:ext cx="3154326" cy="3164884"/>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C83BF611-C456-32D9-B761-466D9B99B792}"/>
              </a:ext>
            </a:extLst>
          </p:cNvPr>
          <p:cNvSpPr/>
          <p:nvPr/>
        </p:nvSpPr>
        <p:spPr>
          <a:xfrm>
            <a:off x="9005776" y="3295929"/>
            <a:ext cx="3154326" cy="3164884"/>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870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99BBF9-0E60-4C66-AA8E-CA749A573DC1}"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23</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1D5057-E6C1-EECF-F92C-8C49B17D7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0" y="228435"/>
            <a:ext cx="11035282" cy="5711526"/>
          </a:xfrm>
          <a:prstGeom prst="rect">
            <a:avLst/>
          </a:prstGeom>
        </p:spPr>
      </p:pic>
      <p:sp>
        <p:nvSpPr>
          <p:cNvPr id="3" name="Footer Placeholder 2">
            <a:extLst>
              <a:ext uri="{FF2B5EF4-FFF2-40B4-BE49-F238E27FC236}">
                <a16:creationId xmlns:a16="http://schemas.microsoft.com/office/drawing/2014/main" id="{C340CDCC-B816-A61E-7472-2ECA01437941}"/>
              </a:ext>
            </a:extLst>
          </p:cNvPr>
          <p:cNvSpPr>
            <a:spLocks noGrp="1"/>
          </p:cNvSpPr>
          <p:nvPr>
            <p:ph type="ftr" sz="quarter" idx="11"/>
          </p:nvPr>
        </p:nvSpPr>
        <p:spPr/>
        <p:txBody>
          <a:bodyPr/>
          <a:lstStyle/>
          <a:p>
            <a:r>
              <a:rPr lang="en-US" altLang="zh-CN"/>
              <a:t>Marion Coquelet, 2024, 'Measuring the helix wake onshore and offshore field test.'</a:t>
            </a:r>
            <a:endParaRPr lang="zh-CN" altLang="en-US"/>
          </a:p>
        </p:txBody>
      </p:sp>
    </p:spTree>
    <p:extLst>
      <p:ext uri="{BB962C8B-B14F-4D97-AF65-F5344CB8AC3E}">
        <p14:creationId xmlns:p14="http://schemas.microsoft.com/office/powerpoint/2010/main" val="19592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07F93-F3C8-4935-BC1A-0373D72F5100}"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LiDAR Choosing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6"/>
            <a:ext cx="11502420" cy="343065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sz="2800" dirty="0">
                <a:latin typeface="Times New Roman" panose="02020603050405020304" pitchFamily="18" charset="0"/>
                <a:cs typeface="Times New Roman" panose="02020603050405020304" pitchFamily="18" charset="0"/>
              </a:rPr>
              <a:t>Trade off between practicality and quality --- Modified ZX-TM LiDAR</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sz="2800" dirty="0">
                <a:latin typeface="Times New Roman" panose="02020603050405020304" pitchFamily="18" charset="0"/>
                <a:cs typeface="Times New Roman" panose="02020603050405020304" pitchFamily="18" charset="0"/>
              </a:rPr>
              <a:t>Continuous Wave LiDAR (one focal distance)</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10 – 720 m</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Half-cone angle: -</a:t>
            </a:r>
          </a:p>
          <a:p>
            <a:pPr lvl="2">
              <a:lnSpc>
                <a:spcPct val="150000"/>
              </a:lnSpc>
            </a:pPr>
            <a:r>
              <a:rPr lang="en-GB" sz="2800" dirty="0">
                <a:solidFill>
                  <a:schemeClr val="accent1"/>
                </a:solidFill>
                <a:latin typeface="Times New Roman" panose="02020603050405020304" pitchFamily="18" charset="0"/>
                <a:cs typeface="Times New Roman" panose="02020603050405020304" pitchFamily="18" charset="0"/>
              </a:rPr>
              <a:t>Entire rotor disk</a:t>
            </a:r>
          </a:p>
          <a:p>
            <a:pPr lvl="2">
              <a:lnSpc>
                <a:spcPct val="150000"/>
              </a:lnSpc>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2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latin typeface="Times New Roman" panose="02020603050405020304" pitchFamily="18" charset="0"/>
                <a:cs typeface="Times New Roman" panose="02020603050405020304" pitchFamily="18" charset="0"/>
              </a:rPr>
              <a:t>What feature in the helix wake should be controlled, and how to obtain it using LiDAR?</a:t>
            </a: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3430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800215-3767-4E97-AB0D-5FDCCE46E921}"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Practical Tool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2" descr="QBlade - Next Generation Wind Turbine Simulation">
            <a:extLst>
              <a:ext uri="{FF2B5EF4-FFF2-40B4-BE49-F238E27FC236}">
                <a16:creationId xmlns:a16="http://schemas.microsoft.com/office/drawing/2014/main" id="{D7BF156B-91CF-241E-812A-4C1077D2F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62" y="1704849"/>
            <a:ext cx="38195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Center for Advancing Faculty Excellence | Missouri S&amp;T">
            <a:extLst>
              <a:ext uri="{FF2B5EF4-FFF2-40B4-BE49-F238E27FC236}">
                <a16:creationId xmlns:a16="http://schemas.microsoft.com/office/drawing/2014/main" id="{287116A0-2682-2CE5-715F-194312AF2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54" y="3086021"/>
            <a:ext cx="3923033" cy="2206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CF5FA0-1520-7733-38CC-9BEE403F8977}"/>
              </a:ext>
            </a:extLst>
          </p:cNvPr>
          <p:cNvPicPr>
            <a:picLocks noChangeAspect="1"/>
          </p:cNvPicPr>
          <p:nvPr/>
        </p:nvPicPr>
        <p:blipFill>
          <a:blip r:embed="rId6"/>
          <a:stretch>
            <a:fillRect/>
          </a:stretch>
        </p:blipFill>
        <p:spPr>
          <a:xfrm>
            <a:off x="4327177" y="1384252"/>
            <a:ext cx="7331075" cy="3635055"/>
          </a:xfrm>
          <a:prstGeom prst="rect">
            <a:avLst/>
          </a:prstGeom>
        </p:spPr>
      </p:pic>
    </p:spTree>
    <p:extLst>
      <p:ext uri="{BB962C8B-B14F-4D97-AF65-F5344CB8AC3E}">
        <p14:creationId xmlns:p14="http://schemas.microsoft.com/office/powerpoint/2010/main" val="4140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Simulation Setup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050" name="Picture 2" descr="energy renewable turbine wind power side view Stock Vector | Adobe Stock">
            <a:extLst>
              <a:ext uri="{FF2B5EF4-FFF2-40B4-BE49-F238E27FC236}">
                <a16:creationId xmlns:a16="http://schemas.microsoft.com/office/drawing/2014/main" id="{3D5CD3F6-4C5B-6C02-E0DA-9C50712E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891" y="1557425"/>
            <a:ext cx="3390567" cy="42703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A4690D-99DC-603A-C462-003185D18CC6}"/>
              </a:ext>
            </a:extLst>
          </p:cNvPr>
          <p:cNvCxnSpPr>
            <a:cxnSpLocks/>
          </p:cNvCxnSpPr>
          <p:nvPr/>
        </p:nvCxnSpPr>
        <p:spPr>
          <a:xfrm flipV="1">
            <a:off x="3226534" y="1211262"/>
            <a:ext cx="5841974" cy="1500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931B8B-AAB7-FD3B-70C4-C338681905D7}"/>
              </a:ext>
            </a:extLst>
          </p:cNvPr>
          <p:cNvCxnSpPr>
            <a:cxnSpLocks/>
          </p:cNvCxnSpPr>
          <p:nvPr/>
        </p:nvCxnSpPr>
        <p:spPr>
          <a:xfrm>
            <a:off x="3226534" y="2711638"/>
            <a:ext cx="5841974" cy="1502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B3157-1BEF-EB6A-82E1-E53FEA8FE41D}"/>
              </a:ext>
            </a:extLst>
          </p:cNvPr>
          <p:cNvCxnSpPr>
            <a:cxnSpLocks/>
          </p:cNvCxnSpPr>
          <p:nvPr/>
        </p:nvCxnSpPr>
        <p:spPr>
          <a:xfrm>
            <a:off x="9068508" y="1211262"/>
            <a:ext cx="0" cy="300255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188763D9-C270-B6A0-05EF-EE29D488AD3A}"/>
              </a:ext>
            </a:extLst>
          </p:cNvPr>
          <p:cNvCxnSpPr/>
          <p:nvPr/>
        </p:nvCxnSpPr>
        <p:spPr>
          <a:xfrm flipV="1">
            <a:off x="3106174" y="4356252"/>
            <a:ext cx="5962334" cy="93488"/>
          </a:xfrm>
          <a:prstGeom prst="straightConnector1">
            <a:avLst/>
          </a:prstGeom>
          <a:ln>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C3A71A4-C726-BF05-A345-C6F644434874}"/>
              </a:ext>
            </a:extLst>
          </p:cNvPr>
          <p:cNvSpPr txBox="1"/>
          <p:nvPr/>
        </p:nvSpPr>
        <p:spPr>
          <a:xfrm>
            <a:off x="5682329" y="4356252"/>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5EFF0F87-AE03-E769-8A25-6F7E9EB00415}"/>
              </a:ext>
            </a:extLst>
          </p:cNvPr>
          <p:cNvCxnSpPr/>
          <p:nvPr/>
        </p:nvCxnSpPr>
        <p:spPr>
          <a:xfrm>
            <a:off x="9431079" y="1211262"/>
            <a:ext cx="0" cy="3002553"/>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26FBE9-9F82-195A-739B-D92DB205E23C}"/>
              </a:ext>
            </a:extLst>
          </p:cNvPr>
          <p:cNvSpPr txBox="1"/>
          <p:nvPr/>
        </p:nvSpPr>
        <p:spPr>
          <a:xfrm>
            <a:off x="9431078" y="2445935"/>
            <a:ext cx="46519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1D</a:t>
            </a:r>
            <a:endParaRPr lang="zh-CN" alt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0D80DDB-AA56-D2F1-75ED-7068F753C898}"/>
              </a:ext>
            </a:extLst>
          </p:cNvPr>
          <p:cNvCxnSpPr/>
          <p:nvPr/>
        </p:nvCxnSpPr>
        <p:spPr>
          <a:xfrm>
            <a:off x="9068508" y="1211262"/>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05859-7B0E-7566-A0C9-EC776DD9627C}"/>
              </a:ext>
            </a:extLst>
          </p:cNvPr>
          <p:cNvCxnSpPr/>
          <p:nvPr/>
        </p:nvCxnSpPr>
        <p:spPr>
          <a:xfrm>
            <a:off x="9068508" y="4205877"/>
            <a:ext cx="71344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28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Demo of LiDAR</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14" y="6302045"/>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945E4-BF32-B11E-0A11-E7EBD8C9A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281" y="2001777"/>
            <a:ext cx="4792603" cy="2854446"/>
          </a:xfrm>
          <a:prstGeom prst="rect">
            <a:avLst/>
          </a:prstGeom>
        </p:spPr>
      </p:pic>
      <p:pic>
        <p:nvPicPr>
          <p:cNvPr id="9" name="helixDemo1">
            <a:hlinkClick r:id="" action="ppaction://media"/>
            <a:extLst>
              <a:ext uri="{FF2B5EF4-FFF2-40B4-BE49-F238E27FC236}">
                <a16:creationId xmlns:a16="http://schemas.microsoft.com/office/drawing/2014/main" id="{86577C04-8153-50D1-917C-ED1F3C823B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207" y="1120751"/>
            <a:ext cx="4924265" cy="4616498"/>
          </a:xfrm>
          <a:prstGeom prst="rect">
            <a:avLst/>
          </a:prstGeom>
        </p:spPr>
      </p:pic>
      <p:sp>
        <p:nvSpPr>
          <p:cNvPr id="12" name="TextBox 11">
            <a:extLst>
              <a:ext uri="{FF2B5EF4-FFF2-40B4-BE49-F238E27FC236}">
                <a16:creationId xmlns:a16="http://schemas.microsoft.com/office/drawing/2014/main" id="{3A307063-BB71-0EC2-4AA4-51E48266E1DE}"/>
              </a:ext>
            </a:extLst>
          </p:cNvPr>
          <p:cNvSpPr txBox="1"/>
          <p:nvPr/>
        </p:nvSpPr>
        <p:spPr>
          <a:xfrm>
            <a:off x="381281" y="5090918"/>
            <a:ext cx="1532792" cy="1200329"/>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U = 10 m/s</a:t>
            </a:r>
          </a:p>
          <a:p>
            <a:r>
              <a:rPr lang="en-US" altLang="zh-CN" dirty="0">
                <a:latin typeface="Times New Roman" panose="02020603050405020304" pitchFamily="18" charset="0"/>
                <a:cs typeface="Times New Roman" panose="02020603050405020304" pitchFamily="18" charset="0"/>
              </a:rPr>
              <a:t>CCW</a:t>
            </a:r>
          </a:p>
          <a:p>
            <a:r>
              <a:rPr lang="en-US" altLang="zh-CN" dirty="0">
                <a:latin typeface="Times New Roman" panose="02020603050405020304" pitchFamily="18" charset="0"/>
                <a:cs typeface="Times New Roman" panose="02020603050405020304" pitchFamily="18" charset="0"/>
              </a:rPr>
              <a:t>Str = 0.3</a:t>
            </a:r>
          </a:p>
          <a:p>
            <a:r>
              <a:rPr lang="en-US" altLang="zh-CN" dirty="0">
                <a:latin typeface="Times New Roman" panose="02020603050405020304" pitchFamily="18" charset="0"/>
                <a:cs typeface="Times New Roman" panose="02020603050405020304" pitchFamily="18" charset="0"/>
              </a:rPr>
              <a:t>Amplitude =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29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4" name="NTM-A_noCen">
            <a:hlinkClick r:id="" action="ppaction://media"/>
            <a:extLst>
              <a:ext uri="{FF2B5EF4-FFF2-40B4-BE49-F238E27FC236}">
                <a16:creationId xmlns:a16="http://schemas.microsoft.com/office/drawing/2014/main" id="{274706B7-3EF8-4C0E-B1D3-51F7FC5528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5345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AEC-2CC8-50D7-DE71-9F5458F1E518}"/>
              </a:ext>
            </a:extLst>
          </p:cNvPr>
          <p:cNvSpPr>
            <a:spLocks noGrp="1"/>
          </p:cNvSpPr>
          <p:nvPr>
            <p:ph type="ctrTitle"/>
          </p:nvPr>
        </p:nvSpPr>
        <p:spPr/>
        <p:txBody>
          <a:bodyPr>
            <a:normAutofit/>
          </a:bodyPr>
          <a:lstStyle/>
          <a:p>
            <a:r>
              <a:rPr lang="en-US" altLang="zh-CN" sz="4400" b="0" i="0" dirty="0">
                <a:effectLst/>
                <a:highlight>
                  <a:srgbClr val="FFFFFF"/>
                </a:highlight>
                <a:latin typeface="Times New Roman" panose="02020603050405020304" pitchFamily="18" charset="0"/>
                <a:cs typeface="Times New Roman" panose="02020603050405020304" pitchFamily="18" charset="0"/>
              </a:rPr>
              <a:t>LiDAR-Enhanced Closed Loop</a:t>
            </a:r>
            <a:r>
              <a:rPr lang="en-US" altLang="zh-CN" sz="4400" dirty="0">
                <a:highlight>
                  <a:srgbClr val="FFFFFF"/>
                </a:highlight>
                <a:latin typeface="Times New Roman" panose="02020603050405020304" pitchFamily="18" charset="0"/>
                <a:cs typeface="Times New Roman" panose="02020603050405020304" pitchFamily="18" charset="0"/>
              </a:rPr>
              <a:t> </a:t>
            </a:r>
            <a:r>
              <a:rPr lang="en-US" altLang="zh-CN" sz="4400" b="0" i="0" dirty="0">
                <a:effectLst/>
                <a:highlight>
                  <a:srgbClr val="FFFFFF"/>
                </a:highlight>
                <a:latin typeface="Times New Roman" panose="02020603050405020304" pitchFamily="18" charset="0"/>
                <a:cs typeface="Times New Roman" panose="02020603050405020304" pitchFamily="18" charset="0"/>
              </a:rPr>
              <a:t>Wake Mixing Control</a:t>
            </a:r>
            <a:endParaRPr lang="zh-CN" alt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E686F1F-31CE-F62F-FF9E-EB6409939CA4}"/>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Aug 2024</a:t>
            </a:r>
            <a:endParaRPr lang="zh-CN" altLang="en-US" dirty="0">
              <a:latin typeface="Times New Roman" panose="02020603050405020304" pitchFamily="18" charset="0"/>
              <a:cs typeface="Times New Roman" panose="02020603050405020304" pitchFamily="18" charset="0"/>
            </a:endParaRPr>
          </a:p>
        </p:txBody>
      </p:sp>
      <p:pic>
        <p:nvPicPr>
          <p:cNvPr id="4" name="Picture 2" descr="TU Delft logo - Mediamatic">
            <a:extLst>
              <a:ext uri="{FF2B5EF4-FFF2-40B4-BE49-F238E27FC236}">
                <a16:creationId xmlns:a16="http://schemas.microsoft.com/office/drawing/2014/main" id="{64F96AF9-9456-8924-97F7-E6A5B1475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95E056-8CA9-B911-3847-EC66C6F0F93C}"/>
              </a:ext>
            </a:extLst>
          </p:cNvPr>
          <p:cNvSpPr>
            <a:spLocks noGrp="1"/>
          </p:cNvSpPr>
          <p:nvPr>
            <p:ph type="dt" sz="half" idx="10"/>
          </p:nvPr>
        </p:nvSpPr>
        <p:spPr/>
        <p:txBody>
          <a:bodyPr/>
          <a:lstStyle/>
          <a:p>
            <a:fld id="{9D6DF5DE-32CA-498E-90A4-ADC1403971C2}" type="datetime1">
              <a:rPr lang="nl-NL" altLang="zh-CN" smtClean="0"/>
              <a:t>10-8-2024</a:t>
            </a:fld>
            <a:endParaRPr lang="zh-CN" altLang="en-US"/>
          </a:p>
        </p:txBody>
      </p:sp>
      <p:sp>
        <p:nvSpPr>
          <p:cNvPr id="7" name="Slide Number Placeholder 6">
            <a:extLst>
              <a:ext uri="{FF2B5EF4-FFF2-40B4-BE49-F238E27FC236}">
                <a16:creationId xmlns:a16="http://schemas.microsoft.com/office/drawing/2014/main" id="{95D8BE00-E95A-5338-5B17-5219023BDFDB}"/>
              </a:ext>
            </a:extLst>
          </p:cNvPr>
          <p:cNvSpPr>
            <a:spLocks noGrp="1"/>
          </p:cNvSpPr>
          <p:nvPr>
            <p:ph type="sldNum" sz="quarter" idx="12"/>
          </p:nvPr>
        </p:nvSpPr>
        <p:spPr/>
        <p:txBody>
          <a:bodyPr/>
          <a:lstStyle/>
          <a:p>
            <a:fld id="{45FC50E4-B149-441E-B912-A23CDA3E7583}" type="slidenum">
              <a:rPr lang="zh-CN" altLang="en-US" smtClean="0"/>
              <a:t>3</a:t>
            </a:fld>
            <a:endParaRPr lang="zh-CN" altLang="en-US"/>
          </a:p>
        </p:txBody>
      </p:sp>
    </p:spTree>
    <p:extLst>
      <p:ext uri="{BB962C8B-B14F-4D97-AF65-F5344CB8AC3E}">
        <p14:creationId xmlns:p14="http://schemas.microsoft.com/office/powerpoint/2010/main" val="529863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Why closed-loop control?</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9164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76849"/>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B13679-8BEB-A81E-01B9-06CC11A66B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13516" y="1384252"/>
            <a:ext cx="8919981" cy="3895116"/>
          </a:xfrm>
          <a:prstGeom prst="rect">
            <a:avLst/>
          </a:prstGeom>
        </p:spPr>
      </p:pic>
      <p:pic>
        <p:nvPicPr>
          <p:cNvPr id="3" name="helixDemo1">
            <a:hlinkClick r:id="" action="ppaction://media"/>
            <a:extLst>
              <a:ext uri="{FF2B5EF4-FFF2-40B4-BE49-F238E27FC236}">
                <a16:creationId xmlns:a16="http://schemas.microsoft.com/office/drawing/2014/main" id="{A4AC391A-E715-70D6-D7DB-F817498525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4648" y="1530235"/>
            <a:ext cx="3843360" cy="3603150"/>
          </a:xfrm>
          <a:prstGeom prst="rect">
            <a:avLst/>
          </a:prstGeom>
        </p:spPr>
      </p:pic>
    </p:spTree>
    <p:extLst>
      <p:ext uri="{BB962C8B-B14F-4D97-AF65-F5344CB8AC3E}">
        <p14:creationId xmlns:p14="http://schemas.microsoft.com/office/powerpoint/2010/main" val="14938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192896-4D1D-424F-AED0-F3FD8B15DB24}"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32</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MBC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88600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Non-Rotating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D94299-3D66-CD1E-85F8-8D0CFFC56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29426"/>
            <a:ext cx="8450228" cy="2368150"/>
          </a:xfrm>
          <a:prstGeom prst="rect">
            <a:avLst/>
          </a:prstGeom>
        </p:spPr>
      </p:pic>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a:t>Gunjit Bir. 2008. 'Multi-blade coordinate transformation and its application to wind turbine'</a:t>
            </a:r>
            <a:endParaRPr lang="zh-CN" altLang="en-US"/>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03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AE9663F-5780-6462-30B0-16488DA49F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509" y="2542907"/>
            <a:ext cx="8450228" cy="2341188"/>
          </a:xfrm>
          <a:prstGeom prst="rect">
            <a:avLst/>
          </a:prstGeom>
        </p:spPr>
      </p:pic>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87C9F4-A2BB-8F8E-94DA-C4FBD30263D2}"/>
              </a:ext>
            </a:extLst>
          </p:cNvPr>
          <p:cNvSpPr txBox="1"/>
          <p:nvPr/>
        </p:nvSpPr>
        <p:spPr>
          <a:xfrm>
            <a:off x="265509" y="909588"/>
            <a:ext cx="3603872"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Non-Rotating Frame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Helix Frame</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86CC9852-BB7E-F191-6D45-723A232A0553}"/>
              </a:ext>
            </a:extLst>
          </p:cNvPr>
          <p:cNvSpPr>
            <a:spLocks noGrp="1"/>
          </p:cNvSpPr>
          <p:nvPr>
            <p:ph type="ftr" sz="quarter" idx="11"/>
          </p:nvPr>
        </p:nvSpPr>
        <p:spPr/>
        <p:txBody>
          <a:bodyPr/>
          <a:lstStyle/>
          <a:p>
            <a:r>
              <a:rPr lang="en-US" altLang="zh-CN" dirty="0"/>
              <a:t>AAW van </a:t>
            </a:r>
            <a:r>
              <a:rPr lang="en-US" altLang="zh-CN" dirty="0" err="1"/>
              <a:t>Vondelen</a:t>
            </a:r>
            <a:r>
              <a:rPr lang="en-US" altLang="zh-CN" dirty="0"/>
              <a:t>, et al. 2024. 'Control of Periodically-Waked Wind Turbines'</a:t>
            </a:r>
            <a:endParaRPr lang="zh-CN" altLang="en-US" dirty="0"/>
          </a:p>
        </p:txBody>
      </p:sp>
      <p:sp>
        <p:nvSpPr>
          <p:cNvPr id="4" name="TextBox 3">
            <a:extLst>
              <a:ext uri="{FF2B5EF4-FFF2-40B4-BE49-F238E27FC236}">
                <a16:creationId xmlns:a16="http://schemas.microsoft.com/office/drawing/2014/main" id="{4493FC63-9544-CE11-4522-1E7BFEDAE220}"/>
              </a:ext>
            </a:extLst>
          </p:cNvPr>
          <p:cNvSpPr txBox="1"/>
          <p:nvPr/>
        </p:nvSpPr>
        <p:spPr>
          <a:xfrm>
            <a:off x="265509" y="1296712"/>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0P, </a:t>
            </a:r>
            <a:r>
              <a:rPr lang="en-US" altLang="zh-CN" dirty="0" err="1">
                <a:latin typeface="Times New Roman" panose="02020603050405020304" pitchFamily="18" charset="0"/>
                <a:cs typeface="Times New Roman" panose="02020603050405020304" pitchFamily="18" charset="0"/>
              </a:rPr>
              <a:t>fe</a:t>
            </a:r>
            <a:endParaRPr lang="zh-CN"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647AEC-25A7-5537-29E0-27A9CF2C992B}"/>
              </a:ext>
            </a:extLst>
          </p:cNvPr>
          <p:cNvSpPr txBox="1"/>
          <p:nvPr/>
        </p:nvSpPr>
        <p:spPr>
          <a:xfrm>
            <a:off x="265509" y="1683836"/>
            <a:ext cx="294067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 1P+fe </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0P, </a:t>
            </a:r>
            <a:r>
              <a:rPr lang="en-US" altLang="zh-CN" dirty="0" err="1">
                <a:solidFill>
                  <a:schemeClr val="accent1"/>
                </a:solidFill>
                <a:latin typeface="Times New Roman" panose="02020603050405020304" pitchFamily="18" charset="0"/>
                <a:cs typeface="Times New Roman" panose="02020603050405020304" pitchFamily="18" charset="0"/>
              </a:rPr>
              <a:t>fe</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dirty="0">
                <a:solidFill>
                  <a:schemeClr val="accent1"/>
                </a:solidFill>
                <a:latin typeface="Times New Roman" panose="02020603050405020304" pitchFamily="18" charset="0"/>
                <a:cs typeface="Times New Roman" panose="02020603050405020304" pitchFamily="18" charset="0"/>
              </a:rPr>
              <a:t> 1P, 0P</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2A86D3-0E70-B29B-1FE4-9CABDA6E436E}"/>
              </a:ext>
            </a:extLst>
          </p:cNvPr>
          <p:cNvPicPr>
            <a:picLocks noChangeAspect="1"/>
          </p:cNvPicPr>
          <p:nvPr/>
        </p:nvPicPr>
        <p:blipFill>
          <a:blip r:embed="rId4"/>
          <a:stretch>
            <a:fillRect/>
          </a:stretch>
        </p:blipFill>
        <p:spPr>
          <a:xfrm>
            <a:off x="392831" y="2471333"/>
            <a:ext cx="6035563" cy="2484335"/>
          </a:xfrm>
          <a:prstGeom prst="rect">
            <a:avLst/>
          </a:prstGeom>
        </p:spPr>
      </p:pic>
    </p:spTree>
    <p:extLst>
      <p:ext uri="{BB962C8B-B14F-4D97-AF65-F5344CB8AC3E}">
        <p14:creationId xmlns:p14="http://schemas.microsoft.com/office/powerpoint/2010/main" val="35369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9" y="775142"/>
            <a:ext cx="10261387" cy="4954326"/>
          </a:xfrm>
          <a:prstGeom prst="rect">
            <a:avLst/>
          </a:prstGeom>
        </p:spPr>
      </p:pic>
    </p:spTree>
    <p:extLst>
      <p:ext uri="{BB962C8B-B14F-4D97-AF65-F5344CB8AC3E}">
        <p14:creationId xmlns:p14="http://schemas.microsoft.com/office/powerpoint/2010/main" val="25635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DEDDE1-55FF-426F-9AE7-B1A960069A3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New Transform</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B5B6C-2518-FA11-7B47-E499F59BD3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775142"/>
            <a:ext cx="10261387" cy="4954325"/>
          </a:xfrm>
          <a:prstGeom prst="rect">
            <a:avLst/>
          </a:prstGeom>
        </p:spPr>
      </p:pic>
    </p:spTree>
    <p:extLst>
      <p:ext uri="{BB962C8B-B14F-4D97-AF65-F5344CB8AC3E}">
        <p14:creationId xmlns:p14="http://schemas.microsoft.com/office/powerpoint/2010/main" val="26347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Relation Exploration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37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4D672-DB5B-C64B-FF82-E68EC1518578}"/>
              </a:ext>
            </a:extLst>
          </p:cNvPr>
          <p:cNvSpPr txBox="1"/>
          <p:nvPr/>
        </p:nvSpPr>
        <p:spPr>
          <a:xfrm>
            <a:off x="838200" y="2126512"/>
            <a:ext cx="9900684" cy="1669944"/>
          </a:xfrm>
          <a:prstGeom prst="rect">
            <a:avLst/>
          </a:prstGeom>
          <a:noFill/>
        </p:spPr>
        <p:txBody>
          <a:bodyPr wrap="square" rtlCol="0">
            <a:spAutoFit/>
          </a:bodyPr>
          <a:lstStyle/>
          <a:p>
            <a:pPr>
              <a:lnSpc>
                <a:spcPct val="200000"/>
              </a:lnSpc>
            </a:pPr>
            <a:r>
              <a:rPr lang="en-US" altLang="zh-CN" dirty="0">
                <a:latin typeface="Times New Roman" panose="02020603050405020304" pitchFamily="18" charset="0"/>
                <a:cs typeface="Times New Roman" panose="02020603050405020304" pitchFamily="18" charset="0"/>
              </a:rPr>
              <a:t>Principle of Control:</a:t>
            </a:r>
          </a:p>
          <a:p>
            <a:pPr>
              <a:lnSpc>
                <a:spcPct val="200000"/>
              </a:lnSpc>
            </a:pPr>
            <a:r>
              <a:rPr lang="en-US" altLang="zh-CN" dirty="0">
                <a:latin typeface="Times New Roman" panose="02020603050405020304" pitchFamily="18" charset="0"/>
                <a:cs typeface="Times New Roman" panose="02020603050405020304" pitchFamily="18" charset="0"/>
              </a:rPr>
              <a:t>	As simple as possible (Static)</a:t>
            </a:r>
          </a:p>
          <a:p>
            <a:pPr>
              <a:lnSpc>
                <a:spcPct val="200000"/>
              </a:lnSpc>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1B2A277-3E03-A82D-56E9-3D1AA55A4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983" y="3796456"/>
            <a:ext cx="3471817" cy="985996"/>
          </a:xfrm>
          <a:prstGeom prst="rect">
            <a:avLst/>
          </a:prstGeom>
        </p:spPr>
      </p:pic>
    </p:spTree>
    <p:extLst>
      <p:ext uri="{BB962C8B-B14F-4D97-AF65-F5344CB8AC3E}">
        <p14:creationId xmlns:p14="http://schemas.microsoft.com/office/powerpoint/2010/main" val="123218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49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39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5BD422DD-CD49-2FB2-752F-47CB67F6F120}"/>
              </a:ext>
            </a:extLst>
          </p:cNvPr>
          <p:cNvSpPr/>
          <p:nvPr/>
        </p:nvSpPr>
        <p:spPr>
          <a:xfrm rot="2024376">
            <a:off x="2871832" y="1633428"/>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81E8A546-4B34-995D-60FC-D18BCEDD27FC}"/>
              </a:ext>
            </a:extLst>
          </p:cNvPr>
          <p:cNvSpPr/>
          <p:nvPr/>
        </p:nvSpPr>
        <p:spPr>
          <a:xfrm rot="166424">
            <a:off x="4724547" y="159637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88CAE12A-40A5-E29F-B610-B6F3F8CBE516}"/>
              </a:ext>
            </a:extLst>
          </p:cNvPr>
          <p:cNvSpPr/>
          <p:nvPr/>
        </p:nvSpPr>
        <p:spPr>
          <a:xfrm>
            <a:off x="4446439" y="3771201"/>
            <a:ext cx="412961" cy="1081688"/>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8FECA573-DA2F-5577-8996-5CDE1A0C2FE7}"/>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6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E87B4-2191-43C7-AFCD-B6A898EDD14F}"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Effect</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BA2FDA-44F1-7B20-647C-15D41F459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0" y="1015554"/>
            <a:ext cx="7481681" cy="4826891"/>
          </a:xfrm>
          <a:prstGeom prst="rect">
            <a:avLst/>
          </a:prstGeom>
        </p:spPr>
      </p:pic>
      <p:sp>
        <p:nvSpPr>
          <p:cNvPr id="5" name="Oval 4">
            <a:extLst>
              <a:ext uri="{FF2B5EF4-FFF2-40B4-BE49-F238E27FC236}">
                <a16:creationId xmlns:a16="http://schemas.microsoft.com/office/drawing/2014/main" id="{95C5DBAC-78B9-CFD1-B144-DF6F17BF61BC}"/>
              </a:ext>
            </a:extLst>
          </p:cNvPr>
          <p:cNvSpPr/>
          <p:nvPr/>
        </p:nvSpPr>
        <p:spPr>
          <a:xfrm>
            <a:off x="2435088" y="3022553"/>
            <a:ext cx="1898374" cy="140035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011A776-1E53-70D2-D023-0D1DDB4499A5}"/>
              </a:ext>
            </a:extLst>
          </p:cNvPr>
          <p:cNvSpPr txBox="1"/>
          <p:nvPr/>
        </p:nvSpPr>
        <p:spPr>
          <a:xfrm>
            <a:off x="8465076" y="2690335"/>
            <a:ext cx="2713388"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 on downstream WT:</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Less power production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Increase structural loads</a:t>
            </a:r>
          </a:p>
          <a:p>
            <a:pPr marL="285750" indent="-285750">
              <a:buFont typeface="Arial" panose="020B0604020202020204" pitchFamily="34" charset="0"/>
              <a:buChar char="•"/>
            </a:pP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20 – 45% Loss of Energy</a:t>
            </a:r>
            <a:endParaRPr lang="zh-CN" altLang="en-US"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87C4FCB2-2A4A-6183-4B62-F012D29D392E}"/>
              </a:ext>
            </a:extLst>
          </p:cNvPr>
          <p:cNvSpPr>
            <a:spLocks noGrp="1"/>
          </p:cNvSpPr>
          <p:nvPr>
            <p:ph type="ftr" sz="quarter" idx="11"/>
          </p:nvPr>
        </p:nvSpPr>
        <p:spPr>
          <a:xfrm>
            <a:off x="1560443" y="6356350"/>
            <a:ext cx="8320465"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40284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40</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03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31" y="1325563"/>
            <a:ext cx="9366667" cy="4522344"/>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495705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86384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(Amplitude)</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43</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939046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44</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166994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p:txBody>
      </p:sp>
    </p:spTree>
    <p:extLst>
      <p:ext uri="{BB962C8B-B14F-4D97-AF65-F5344CB8AC3E}">
        <p14:creationId xmlns:p14="http://schemas.microsoft.com/office/powerpoint/2010/main" val="2905508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Center of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nflowAngle_noCen">
            <a:hlinkClick r:id="" action="ppaction://media"/>
            <a:extLst>
              <a:ext uri="{FF2B5EF4-FFF2-40B4-BE49-F238E27FC236}">
                <a16:creationId xmlns:a16="http://schemas.microsoft.com/office/drawing/2014/main" id="{7F4E3B97-30F1-04B2-EE7D-A2506010C0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1345" y="1549677"/>
            <a:ext cx="9689310" cy="3758645"/>
          </a:xfrm>
          <a:prstGeom prst="rect">
            <a:avLst/>
          </a:prstGeom>
        </p:spPr>
      </p:pic>
    </p:spTree>
    <p:extLst>
      <p:ext uri="{BB962C8B-B14F-4D97-AF65-F5344CB8AC3E}">
        <p14:creationId xmlns:p14="http://schemas.microsoft.com/office/powerpoint/2010/main" val="2435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2708987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720938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172047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49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36721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2E8325-150D-42B1-AA59-53120B0A7EC8}"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Wind Farm Flow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0"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Axial Induction Control </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Steering</a:t>
            </a:r>
          </a:p>
          <a:p>
            <a:pPr lvl="2">
              <a:lnSpc>
                <a:spcPct val="150000"/>
              </a:lnSpc>
              <a:buFont typeface="Wingdings" panose="05000000000000000000" pitchFamily="2" charset="2"/>
              <a:buChar char="l"/>
            </a:pPr>
            <a:r>
              <a:rPr lang="en-GB" dirty="0">
                <a:latin typeface="Times New Roman" panose="02020603050405020304" pitchFamily="18" charset="0"/>
                <a:cs typeface="Times New Roman" panose="02020603050405020304" pitchFamily="18" charset="0"/>
              </a:rPr>
              <a:t>Wake Mixing</a:t>
            </a:r>
          </a:p>
        </p:txBody>
      </p:sp>
      <p:pic>
        <p:nvPicPr>
          <p:cNvPr id="4" name="Picture 3">
            <a:extLst>
              <a:ext uri="{FF2B5EF4-FFF2-40B4-BE49-F238E27FC236}">
                <a16:creationId xmlns:a16="http://schemas.microsoft.com/office/drawing/2014/main" id="{C73C1323-1BE2-453A-43FA-D0809635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12" y="961965"/>
            <a:ext cx="6660089" cy="4934069"/>
          </a:xfrm>
          <a:prstGeom prst="rect">
            <a:avLst/>
          </a:prstGeom>
        </p:spPr>
      </p:pic>
    </p:spTree>
    <p:extLst>
      <p:ext uri="{BB962C8B-B14F-4D97-AF65-F5344CB8AC3E}">
        <p14:creationId xmlns:p14="http://schemas.microsoft.com/office/powerpoint/2010/main" val="5802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812783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(Bias)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51</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917708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FF theta – FF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Changing magnitude changes rotating magnitude of one degree of freedom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Tilt and Yaw are decoupled and orthogonal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But the rotating nature makes it hard to control</a:t>
            </a:r>
          </a:p>
          <a:p>
            <a:pPr marL="285750" indent="-285750">
              <a:lnSpc>
                <a:spcPct val="200000"/>
              </a:lnSpc>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No free lunch when controlling the center of  center</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3C06DE0-EF5A-4B5A-6B3A-DDD5594010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3149935"/>
            <a:ext cx="4600353" cy="3450265"/>
          </a:xfrm>
          <a:prstGeom prst="rect">
            <a:avLst/>
          </a:prstGeom>
        </p:spPr>
      </p:pic>
    </p:spTree>
    <p:extLst>
      <p:ext uri="{BB962C8B-B14F-4D97-AF65-F5344CB8AC3E}">
        <p14:creationId xmlns:p14="http://schemas.microsoft.com/office/powerpoint/2010/main" val="2513266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53</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94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18127B-2090-4913-8452-237C34140572}"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54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What to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7626"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203704C-C75D-78BF-E9B9-6BC69B87AAD8}"/>
              </a:ext>
            </a:extLst>
          </p:cNvPr>
          <p:cNvPicPr>
            <a:picLocks noChangeAspect="1"/>
          </p:cNvPicPr>
          <p:nvPr/>
        </p:nvPicPr>
        <p:blipFill>
          <a:blip r:embed="rId4"/>
          <a:stretch>
            <a:fillRect/>
          </a:stretch>
        </p:blipFill>
        <p:spPr>
          <a:xfrm>
            <a:off x="1494642" y="1565274"/>
            <a:ext cx="3596952" cy="1082134"/>
          </a:xfrm>
          <a:prstGeom prst="rect">
            <a:avLst/>
          </a:prstGeom>
        </p:spPr>
      </p:pic>
      <p:pic>
        <p:nvPicPr>
          <p:cNvPr id="26" name="Picture 25">
            <a:extLst>
              <a:ext uri="{FF2B5EF4-FFF2-40B4-BE49-F238E27FC236}">
                <a16:creationId xmlns:a16="http://schemas.microsoft.com/office/drawing/2014/main" id="{324A704E-FA36-4DB3-5F12-CF44DB8FAFA2}"/>
              </a:ext>
            </a:extLst>
          </p:cNvPr>
          <p:cNvPicPr>
            <a:picLocks noChangeAspect="1"/>
          </p:cNvPicPr>
          <p:nvPr/>
        </p:nvPicPr>
        <p:blipFill>
          <a:blip r:embed="rId5"/>
          <a:stretch>
            <a:fillRect/>
          </a:stretch>
        </p:blipFill>
        <p:spPr>
          <a:xfrm>
            <a:off x="8890189" y="1600478"/>
            <a:ext cx="800848" cy="1073665"/>
          </a:xfrm>
          <a:prstGeom prst="rect">
            <a:avLst/>
          </a:prstGeom>
        </p:spPr>
      </p:pic>
      <p:pic>
        <p:nvPicPr>
          <p:cNvPr id="30" name="Picture 29">
            <a:extLst>
              <a:ext uri="{FF2B5EF4-FFF2-40B4-BE49-F238E27FC236}">
                <a16:creationId xmlns:a16="http://schemas.microsoft.com/office/drawing/2014/main" id="{42FC80F1-750D-4038-6D78-E13423AE8A7E}"/>
              </a:ext>
            </a:extLst>
          </p:cNvPr>
          <p:cNvPicPr>
            <a:picLocks noChangeAspect="1"/>
          </p:cNvPicPr>
          <p:nvPr/>
        </p:nvPicPr>
        <p:blipFill>
          <a:blip r:embed="rId6"/>
          <a:stretch>
            <a:fillRect/>
          </a:stretch>
        </p:blipFill>
        <p:spPr>
          <a:xfrm>
            <a:off x="3190613" y="3845189"/>
            <a:ext cx="1900981" cy="860358"/>
          </a:xfrm>
          <a:prstGeom prst="rect">
            <a:avLst/>
          </a:prstGeom>
        </p:spPr>
      </p:pic>
      <p:pic>
        <p:nvPicPr>
          <p:cNvPr id="2048" name="Picture 2047">
            <a:extLst>
              <a:ext uri="{FF2B5EF4-FFF2-40B4-BE49-F238E27FC236}">
                <a16:creationId xmlns:a16="http://schemas.microsoft.com/office/drawing/2014/main" id="{BE7E82E6-0A1A-9F4E-73D3-5EA66047534B}"/>
              </a:ext>
            </a:extLst>
          </p:cNvPr>
          <p:cNvPicPr>
            <a:picLocks noChangeAspect="1"/>
          </p:cNvPicPr>
          <p:nvPr/>
        </p:nvPicPr>
        <p:blipFill>
          <a:blip r:embed="rId7"/>
          <a:stretch>
            <a:fillRect/>
          </a:stretch>
        </p:blipFill>
        <p:spPr>
          <a:xfrm>
            <a:off x="8890189" y="3783012"/>
            <a:ext cx="800848" cy="929721"/>
          </a:xfrm>
          <a:prstGeom prst="rect">
            <a:avLst/>
          </a:prstGeom>
        </p:spPr>
      </p:pic>
      <p:cxnSp>
        <p:nvCxnSpPr>
          <p:cNvPr id="2051" name="Straight Arrow Connector 2050">
            <a:extLst>
              <a:ext uri="{FF2B5EF4-FFF2-40B4-BE49-F238E27FC236}">
                <a16:creationId xmlns:a16="http://schemas.microsoft.com/office/drawing/2014/main" id="{12A558F4-6C61-5CFC-F462-068E76012637}"/>
              </a:ext>
            </a:extLst>
          </p:cNvPr>
          <p:cNvCxnSpPr>
            <a:stCxn id="22" idx="3"/>
            <a:endCxn id="26" idx="1"/>
          </p:cNvCxnSpPr>
          <p:nvPr/>
        </p:nvCxnSpPr>
        <p:spPr>
          <a:xfrm>
            <a:off x="5091594" y="2106341"/>
            <a:ext cx="3798595" cy="3097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7CED9597-A62E-3DA1-0F5F-806E9EDA012B}"/>
              </a:ext>
            </a:extLst>
          </p:cNvPr>
          <p:cNvCxnSpPr>
            <a:stCxn id="22" idx="3"/>
            <a:endCxn id="2048" idx="1"/>
          </p:cNvCxnSpPr>
          <p:nvPr/>
        </p:nvCxnSpPr>
        <p:spPr>
          <a:xfrm>
            <a:off x="5091594" y="2106341"/>
            <a:ext cx="3798595" cy="2141532"/>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6" name="Straight Arrow Connector 2055">
            <a:extLst>
              <a:ext uri="{FF2B5EF4-FFF2-40B4-BE49-F238E27FC236}">
                <a16:creationId xmlns:a16="http://schemas.microsoft.com/office/drawing/2014/main" id="{0270A4A3-88B7-88A2-2261-92CE4E8012CB}"/>
              </a:ext>
            </a:extLst>
          </p:cNvPr>
          <p:cNvCxnSpPr>
            <a:stCxn id="30" idx="3"/>
            <a:endCxn id="26" idx="1"/>
          </p:cNvCxnSpPr>
          <p:nvPr/>
        </p:nvCxnSpPr>
        <p:spPr>
          <a:xfrm flipV="1">
            <a:off x="5091594" y="2137311"/>
            <a:ext cx="3798595" cy="2138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2AD0102E-31CE-8ADD-8DEE-7ED499330AEC}"/>
              </a:ext>
            </a:extLst>
          </p:cNvPr>
          <p:cNvCxnSpPr>
            <a:stCxn id="30" idx="3"/>
            <a:endCxn id="2048" idx="1"/>
          </p:cNvCxnSpPr>
          <p:nvPr/>
        </p:nvCxnSpPr>
        <p:spPr>
          <a:xfrm flipV="1">
            <a:off x="5091594" y="4247873"/>
            <a:ext cx="3798595" cy="27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25D34381-F95C-F8CB-26F6-C9655F26C1C7}"/>
              </a:ext>
            </a:extLst>
          </p:cNvPr>
          <p:cNvCxnSpPr/>
          <p:nvPr/>
        </p:nvCxnSpPr>
        <p:spPr>
          <a:xfrm>
            <a:off x="719139" y="3209081"/>
            <a:ext cx="11063889" cy="0"/>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EC0CC-5E0D-D76D-EE9E-BC1C6FE20C54}"/>
              </a:ext>
            </a:extLst>
          </p:cNvPr>
          <p:cNvSpPr txBox="1"/>
          <p:nvPr/>
        </p:nvSpPr>
        <p:spPr>
          <a:xfrm>
            <a:off x="10336192" y="1937160"/>
            <a:ext cx="148630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Fixed Frame</a:t>
            </a:r>
            <a:endParaRPr lang="zh-CN" altLang="en-US" sz="2000" dirty="0">
              <a:latin typeface="Times New Roman" panose="02020603050405020304" pitchFamily="18" charset="0"/>
              <a:cs typeface="Times New Roman" panose="02020603050405020304" pitchFamily="18" charset="0"/>
            </a:endParaRPr>
          </a:p>
        </p:txBody>
      </p:sp>
      <p:sp>
        <p:nvSpPr>
          <p:cNvPr id="2062" name="TextBox 2061">
            <a:extLst>
              <a:ext uri="{FF2B5EF4-FFF2-40B4-BE49-F238E27FC236}">
                <a16:creationId xmlns:a16="http://schemas.microsoft.com/office/drawing/2014/main" id="{5E57D26E-BAA4-653D-873F-7A709C4DE181}"/>
              </a:ext>
            </a:extLst>
          </p:cNvPr>
          <p:cNvSpPr txBox="1"/>
          <p:nvPr/>
        </p:nvSpPr>
        <p:spPr>
          <a:xfrm>
            <a:off x="10336192" y="4050918"/>
            <a:ext cx="147187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Helix Frame</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99E69A-00E3-6DD6-AB5D-57B0B7BF2659}"/>
              </a:ext>
            </a:extLst>
          </p:cNvPr>
          <p:cNvSpPr txBox="1"/>
          <p:nvPr/>
        </p:nvSpPr>
        <p:spPr>
          <a:xfrm>
            <a:off x="2704022" y="2569779"/>
            <a:ext cx="9765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theta</a:t>
            </a:r>
            <a:endParaRPr lang="zh-CN"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0C1D2-31F2-F3EE-9B4E-0364CF824EA2}"/>
              </a:ext>
            </a:extLst>
          </p:cNvPr>
          <p:cNvSpPr txBox="1"/>
          <p:nvPr/>
        </p:nvSpPr>
        <p:spPr>
          <a:xfrm>
            <a:off x="3652828" y="4668223"/>
            <a:ext cx="986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theta</a:t>
            </a:r>
            <a:endParaRPr lang="zh-CN"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A359F1-8DCD-2EB4-EFD6-851E95D53C48}"/>
              </a:ext>
            </a:extLst>
          </p:cNvPr>
          <p:cNvSpPr txBox="1"/>
          <p:nvPr/>
        </p:nvSpPr>
        <p:spPr>
          <a:xfrm>
            <a:off x="8802339" y="2528127"/>
            <a:ext cx="10631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FF center</a:t>
            </a:r>
            <a:endParaRPr lang="zh-CN"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88CE85-BF03-8B7C-16BE-4A23ABF2C80A}"/>
              </a:ext>
            </a:extLst>
          </p:cNvPr>
          <p:cNvSpPr txBox="1"/>
          <p:nvPr/>
        </p:nvSpPr>
        <p:spPr>
          <a:xfrm>
            <a:off x="8802339" y="4753736"/>
            <a:ext cx="11015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HF center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4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55</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3740555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56</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834177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57</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1" y="1325563"/>
            <a:ext cx="9366667"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1526253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58</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3"/>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591668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59</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5E1498-4FC4-276F-99C0-7B162D6504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6930" y="1325563"/>
            <a:ext cx="9366665" cy="4522342"/>
          </a:xfrm>
          <a:prstGeom prst="rect">
            <a:avLst/>
          </a:prstGeom>
        </p:spPr>
      </p:pic>
      <p:pic>
        <p:nvPicPr>
          <p:cNvPr id="10" name="Picture 9">
            <a:extLst>
              <a:ext uri="{FF2B5EF4-FFF2-40B4-BE49-F238E27FC236}">
                <a16:creationId xmlns:a16="http://schemas.microsoft.com/office/drawing/2014/main" id="{6C38684C-CFCF-9A91-3724-6E0ECAC819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5725" y="1325563"/>
            <a:ext cx="4522345" cy="4522345"/>
          </a:xfrm>
          <a:prstGeom prst="rect">
            <a:avLst/>
          </a:prstGeom>
        </p:spPr>
      </p:pic>
    </p:spTree>
    <p:extLst>
      <p:ext uri="{BB962C8B-B14F-4D97-AF65-F5344CB8AC3E}">
        <p14:creationId xmlns:p14="http://schemas.microsoft.com/office/powerpoint/2010/main" val="60065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D10B8-9C50-4B9C-88F3-1F1A96367009}"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Axial Induction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AAAA8C-D937-BD7F-119F-81F64333762D}"/>
              </a:ext>
            </a:extLst>
          </p:cNvPr>
          <p:cNvPicPr>
            <a:picLocks noChangeAspect="1"/>
          </p:cNvPicPr>
          <p:nvPr/>
        </p:nvPicPr>
        <p:blipFill>
          <a:blip r:embed="rId4"/>
          <a:stretch>
            <a:fillRect/>
          </a:stretch>
        </p:blipFill>
        <p:spPr>
          <a:xfrm>
            <a:off x="265509" y="1429535"/>
            <a:ext cx="8588484" cy="3292125"/>
          </a:xfrm>
          <a:prstGeom prst="rect">
            <a:avLst/>
          </a:prstGeom>
        </p:spPr>
      </p:pic>
      <p:sp>
        <p:nvSpPr>
          <p:cNvPr id="9" name="TextBox 8">
            <a:extLst>
              <a:ext uri="{FF2B5EF4-FFF2-40B4-BE49-F238E27FC236}">
                <a16:creationId xmlns:a16="http://schemas.microsoft.com/office/drawing/2014/main" id="{15F3E540-E646-9474-70BE-ABF98E08D1D1}"/>
              </a:ext>
            </a:extLst>
          </p:cNvPr>
          <p:cNvSpPr txBox="1"/>
          <p:nvPr/>
        </p:nvSpPr>
        <p:spPr>
          <a:xfrm>
            <a:off x="9061424" y="2413337"/>
            <a:ext cx="2713388"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Derate</a:t>
            </a:r>
          </a:p>
          <a:p>
            <a:endParaRPr lang="en-US" altLang="zh-CN" b="1"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the potential for increased energy extraction is rather low</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CC76E9E-8F2E-B301-D981-06AD37A2C752}"/>
              </a:ext>
            </a:extLst>
          </p:cNvPr>
          <p:cNvSpPr txBox="1"/>
          <p:nvPr/>
        </p:nvSpPr>
        <p:spPr>
          <a:xfrm>
            <a:off x="1699842" y="4721660"/>
            <a:ext cx="126201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Normal Operation</a:t>
            </a:r>
            <a:endParaRPr lang="zh-CN" alt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EACA21-6BA8-12D0-E597-1F45402D9A74}"/>
              </a:ext>
            </a:extLst>
          </p:cNvPr>
          <p:cNvSpPr txBox="1"/>
          <p:nvPr/>
        </p:nvSpPr>
        <p:spPr>
          <a:xfrm>
            <a:off x="6129130" y="4721659"/>
            <a:ext cx="173578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Axial Induction Control</a:t>
            </a:r>
            <a:endParaRPr lang="zh-CN" altLang="en-US" b="1"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9E504030-2557-794E-2E42-5B82EF8247BE}"/>
              </a:ext>
            </a:extLst>
          </p:cNvPr>
          <p:cNvSpPr>
            <a:spLocks noGrp="1"/>
          </p:cNvSpPr>
          <p:nvPr>
            <p:ph type="ftr" sz="quarter" idx="11"/>
          </p:nvPr>
        </p:nvSpPr>
        <p:spPr>
          <a:xfrm>
            <a:off x="1918251" y="6356350"/>
            <a:ext cx="7464287" cy="365125"/>
          </a:xfrm>
        </p:spPr>
        <p:txBody>
          <a:bodyPr/>
          <a:lstStyle/>
          <a:p>
            <a:r>
              <a:rPr lang="en-US" altLang="zh-CN"/>
              <a:t>van der Hoek, Daan, et al. 2019. 'Effects of axial induction control on wind farm energy production-a field test.'</a:t>
            </a:r>
            <a:endParaRPr lang="zh-CN" altLang="en-US" dirty="0"/>
          </a:p>
        </p:txBody>
      </p:sp>
    </p:spTree>
    <p:extLst>
      <p:ext uri="{BB962C8B-B14F-4D97-AF65-F5344CB8AC3E}">
        <p14:creationId xmlns:p14="http://schemas.microsoft.com/office/powerpoint/2010/main" val="35132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HF theta – HF center Analysis</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60</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21AD3-3E88-BBAD-A630-941D51A295F0}"/>
              </a:ext>
            </a:extLst>
          </p:cNvPr>
          <p:cNvSpPr txBox="1"/>
          <p:nvPr/>
        </p:nvSpPr>
        <p:spPr>
          <a:xfrm>
            <a:off x="265509" y="1325563"/>
            <a:ext cx="10834882"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Coupling between the (z, y) </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MIMO system</a:t>
            </a:r>
          </a:p>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Phase and magnitude</a:t>
            </a:r>
          </a:p>
          <a:p>
            <a:pPr marL="285750" indent="-285750">
              <a:lnSpc>
                <a:spcPct val="200000"/>
              </a:lnSpc>
              <a:buFont typeface="Arial" panose="020B0604020202020204" pitchFamily="34" charset="0"/>
              <a:buChar char="•"/>
            </a:pPr>
            <a:r>
              <a:rPr lang="en-US" altLang="zh-CN" dirty="0">
                <a:solidFill>
                  <a:srgbClr val="0070C0"/>
                </a:solidFill>
                <a:latin typeface="Times New Roman" panose="02020603050405020304" pitchFamily="18" charset="0"/>
                <a:cs typeface="Times New Roman" panose="02020603050405020304" pitchFamily="18" charset="0"/>
              </a:rPr>
              <a:t>Both variables are STATIC!</a:t>
            </a:r>
          </a:p>
        </p:txBody>
      </p:sp>
      <p:pic>
        <p:nvPicPr>
          <p:cNvPr id="7" name="Picture 6">
            <a:extLst>
              <a:ext uri="{FF2B5EF4-FFF2-40B4-BE49-F238E27FC236}">
                <a16:creationId xmlns:a16="http://schemas.microsoft.com/office/drawing/2014/main" id="{A3736E34-CF39-E263-CCD1-FBEB506041B4}"/>
              </a:ext>
            </a:extLst>
          </p:cNvPr>
          <p:cNvPicPr>
            <a:picLocks noChangeAspect="1"/>
          </p:cNvPicPr>
          <p:nvPr/>
        </p:nvPicPr>
        <p:blipFill>
          <a:blip r:embed="rId3"/>
          <a:stretch>
            <a:fillRect/>
          </a:stretch>
        </p:blipFill>
        <p:spPr>
          <a:xfrm>
            <a:off x="4167657" y="2126656"/>
            <a:ext cx="7491109" cy="3254022"/>
          </a:xfrm>
          <a:prstGeom prst="rect">
            <a:avLst/>
          </a:prstGeom>
        </p:spPr>
      </p:pic>
      <p:sp>
        <p:nvSpPr>
          <p:cNvPr id="8" name="Oval 7">
            <a:extLst>
              <a:ext uri="{FF2B5EF4-FFF2-40B4-BE49-F238E27FC236}">
                <a16:creationId xmlns:a16="http://schemas.microsoft.com/office/drawing/2014/main" id="{B5A508C2-6891-902C-BB7D-099EC3DEC674}"/>
              </a:ext>
            </a:extLst>
          </p:cNvPr>
          <p:cNvSpPr/>
          <p:nvPr/>
        </p:nvSpPr>
        <p:spPr>
          <a:xfrm>
            <a:off x="5148082" y="3493566"/>
            <a:ext cx="1895835" cy="188711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4A3774F1-566D-B0D0-F49C-2C32FAA8A1C5}"/>
              </a:ext>
            </a:extLst>
          </p:cNvPr>
          <p:cNvSpPr/>
          <p:nvPr/>
        </p:nvSpPr>
        <p:spPr>
          <a:xfrm>
            <a:off x="8238460" y="3493566"/>
            <a:ext cx="1811079" cy="1887112"/>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463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6DC13-48C6-419A-ACC3-363F01F85B0B}"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61</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Research Question</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265509" y="2002595"/>
            <a:ext cx="11502420" cy="38614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GB" altLang="zh-CN" sz="2800" dirty="0">
                <a:latin typeface="Times New Roman" panose="02020603050405020304" pitchFamily="18" charset="0"/>
                <a:cs typeface="Times New Roman" panose="02020603050405020304" pitchFamily="18" charset="0"/>
              </a:rPr>
              <a:t>How to integrate </a:t>
            </a:r>
            <a:r>
              <a:rPr lang="en-GB" altLang="zh-CN" sz="2800" dirty="0">
                <a:solidFill>
                  <a:schemeClr val="accent2"/>
                </a:solidFill>
                <a:latin typeface="Times New Roman" panose="02020603050405020304" pitchFamily="18" charset="0"/>
                <a:cs typeface="Times New Roman" panose="02020603050405020304" pitchFamily="18" charset="0"/>
              </a:rPr>
              <a:t>LiDAR</a:t>
            </a:r>
            <a:r>
              <a:rPr lang="en-GB" altLang="zh-CN" sz="2800" dirty="0">
                <a:latin typeface="Times New Roman" panose="02020603050405020304" pitchFamily="18" charset="0"/>
                <a:cs typeface="Times New Roman" panose="02020603050405020304" pitchFamily="18" charset="0"/>
              </a:rPr>
              <a:t> and the </a:t>
            </a:r>
            <a:r>
              <a:rPr lang="en-GB" altLang="zh-CN" sz="2800" dirty="0">
                <a:solidFill>
                  <a:srgbClr val="00B0F0"/>
                </a:solidFill>
                <a:latin typeface="Times New Roman" panose="02020603050405020304" pitchFamily="18" charset="0"/>
                <a:cs typeface="Times New Roman" panose="02020603050405020304" pitchFamily="18" charset="0"/>
              </a:rPr>
              <a:t>helix approach</a:t>
            </a:r>
            <a:r>
              <a:rPr lang="en-GB" altLang="zh-CN" sz="2800" dirty="0">
                <a:latin typeface="Times New Roman" panose="02020603050405020304" pitchFamily="18" charset="0"/>
                <a:cs typeface="Times New Roman" panose="02020603050405020304" pitchFamily="18" charset="0"/>
              </a:rPr>
              <a:t> for </a:t>
            </a:r>
            <a:r>
              <a:rPr lang="en-GB" altLang="zh-CN" sz="2800" dirty="0">
                <a:solidFill>
                  <a:schemeClr val="accent6"/>
                </a:solidFill>
                <a:latin typeface="Times New Roman" panose="02020603050405020304" pitchFamily="18" charset="0"/>
                <a:cs typeface="Times New Roman" panose="02020603050405020304" pitchFamily="18" charset="0"/>
              </a:rPr>
              <a:t>closed-loop</a:t>
            </a:r>
            <a:r>
              <a:rPr lang="en-GB" altLang="zh-CN" sz="2800" dirty="0">
                <a:latin typeface="Times New Roman" panose="02020603050405020304" pitchFamily="18" charset="0"/>
                <a:cs typeface="Times New Roman" panose="02020603050405020304" pitchFamily="18" charset="0"/>
              </a:rPr>
              <a:t> wake mixing control for wind farms?</a:t>
            </a:r>
          </a:p>
          <a:p>
            <a:pPr marL="914400" lvl="2" indent="0">
              <a:lnSpc>
                <a:spcPct val="150000"/>
              </a:lnSpc>
              <a:buNone/>
            </a:pPr>
            <a:endParaRPr lang="en-GB"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Which LiDAR configuration to use?  √ </a:t>
            </a:r>
          </a:p>
          <a:p>
            <a:pPr lvl="2">
              <a:lnSpc>
                <a:spcPct val="150000"/>
              </a:lnSpc>
            </a:pP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What feature in the helix wake should be controlled, and how to obtain it using LiDAR?</a:t>
            </a:r>
            <a:r>
              <a:rPr lang="en-GB" altLang="zh-CN" sz="2800" dirty="0">
                <a:latin typeface="Times New Roman" panose="02020603050405020304" pitchFamily="18" charset="0"/>
                <a:cs typeface="Times New Roman" panose="02020603050405020304" pitchFamily="18" charset="0"/>
              </a:rPr>
              <a:t> </a:t>
            </a:r>
            <a:r>
              <a:rPr lang="en-GB" altLang="zh-CN" sz="2800" dirty="0">
                <a:solidFill>
                  <a:schemeClr val="accent6">
                    <a:lumMod val="75000"/>
                  </a:schemeClr>
                </a:solidFill>
                <a:latin typeface="Times New Roman" panose="02020603050405020304" pitchFamily="18" charset="0"/>
                <a:cs typeface="Times New Roman" panose="02020603050405020304" pitchFamily="18" charset="0"/>
              </a:rPr>
              <a:t>√</a:t>
            </a:r>
            <a:endParaRPr lang="en-GB" altLang="zh-CN" sz="28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How to design the control loop to rectify the helix?</a:t>
            </a:r>
            <a:endParaRPr lang="en-GB" altLang="zh-CN" sz="2600" dirty="0">
              <a:latin typeface="Times New Roman" panose="02020603050405020304" pitchFamily="18" charset="0"/>
              <a:cs typeface="Times New Roman" panose="02020603050405020304" pitchFamily="18" charset="0"/>
            </a:endParaRPr>
          </a:p>
          <a:p>
            <a:pPr lvl="2">
              <a:lnSpc>
                <a:spcPct val="150000"/>
              </a:lnSpc>
            </a:pPr>
            <a:r>
              <a:rPr lang="en-GB" altLang="zh-CN" sz="2800" dirty="0">
                <a:latin typeface="Times New Roman" panose="02020603050405020304" pitchFamily="18" charset="0"/>
                <a:cs typeface="Times New Roman" panose="02020603050405020304" pitchFamily="18" charset="0"/>
              </a:rPr>
              <a:t>Potential for next step?</a:t>
            </a:r>
          </a:p>
        </p:txBody>
      </p:sp>
    </p:spTree>
    <p:extLst>
      <p:ext uri="{BB962C8B-B14F-4D97-AF65-F5344CB8AC3E}">
        <p14:creationId xmlns:p14="http://schemas.microsoft.com/office/powerpoint/2010/main" val="3877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0" y="0"/>
            <a:ext cx="10515600" cy="1325563"/>
          </a:xfrm>
        </p:spPr>
        <p:txBody>
          <a:bodyPr/>
          <a:lstStyle/>
          <a:p>
            <a:r>
              <a:rPr lang="en-US" altLang="zh-CN" dirty="0">
                <a:latin typeface="Times New Roman" panose="02020603050405020304" pitchFamily="18" charset="0"/>
                <a:cs typeface="Times New Roman" panose="02020603050405020304" pitchFamily="18" charset="0"/>
              </a:rPr>
              <a:t>Control System Design</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62</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1C7F92-A5B0-A646-CE46-9A2FC3446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0" y="1321468"/>
            <a:ext cx="7989255" cy="4675295"/>
          </a:xfrm>
          <a:prstGeom prst="rect">
            <a:avLst/>
          </a:prstGeom>
        </p:spPr>
      </p:pic>
    </p:spTree>
    <p:extLst>
      <p:ext uri="{BB962C8B-B14F-4D97-AF65-F5344CB8AC3E}">
        <p14:creationId xmlns:p14="http://schemas.microsoft.com/office/powerpoint/2010/main" val="372856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032B-8325-9D10-B31B-286BD1BF8567}"/>
              </a:ext>
            </a:extLst>
          </p:cNvPr>
          <p:cNvSpPr>
            <a:spLocks noGrp="1"/>
          </p:cNvSpPr>
          <p:nvPr>
            <p:ph type="title"/>
          </p:nvPr>
        </p:nvSpPr>
        <p:spPr>
          <a:xfrm>
            <a:off x="349103" y="77329"/>
            <a:ext cx="10515600" cy="1325563"/>
          </a:xfrm>
        </p:spPr>
        <p:txBody>
          <a:bodyPr/>
          <a:lstStyle/>
          <a:p>
            <a:r>
              <a:rPr lang="en-US" altLang="zh-CN" dirty="0">
                <a:latin typeface="Times New Roman" panose="02020603050405020304" pitchFamily="18" charset="0"/>
                <a:cs typeface="Times New Roman" panose="02020603050405020304" pitchFamily="18" charset="0"/>
              </a:rPr>
              <a:t>Dead-time Delay</a:t>
            </a:r>
            <a:endParaRPr lang="zh-CN"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14988BC-67B3-44F6-D6F9-5EDE91F90652}"/>
              </a:ext>
            </a:extLst>
          </p:cNvPr>
          <p:cNvSpPr>
            <a:spLocks noGrp="1"/>
          </p:cNvSpPr>
          <p:nvPr>
            <p:ph type="dt" sz="half" idx="10"/>
          </p:nvPr>
        </p:nvSpPr>
        <p:spPr/>
        <p:txBody>
          <a:bodyPr/>
          <a:lstStyle/>
          <a:p>
            <a:fld id="{0B77B072-329B-44CE-A259-4FB05643DBA2}" type="datetime1">
              <a:rPr lang="nl-NL" altLang="zh-CN" smtClean="0"/>
              <a:t>10-8-2024</a:t>
            </a:fld>
            <a:endParaRPr lang="zh-CN" altLang="en-US"/>
          </a:p>
        </p:txBody>
      </p:sp>
      <p:sp>
        <p:nvSpPr>
          <p:cNvPr id="5" name="Slide Number Placeholder 4">
            <a:extLst>
              <a:ext uri="{FF2B5EF4-FFF2-40B4-BE49-F238E27FC236}">
                <a16:creationId xmlns:a16="http://schemas.microsoft.com/office/drawing/2014/main" id="{09E87E70-E9CF-DF96-8847-4C1B1A6CC824}"/>
              </a:ext>
            </a:extLst>
          </p:cNvPr>
          <p:cNvSpPr>
            <a:spLocks noGrp="1"/>
          </p:cNvSpPr>
          <p:nvPr>
            <p:ph type="sldNum" sz="quarter" idx="12"/>
          </p:nvPr>
        </p:nvSpPr>
        <p:spPr/>
        <p:txBody>
          <a:bodyPr/>
          <a:lstStyle/>
          <a:p>
            <a:fld id="{45FC50E4-B149-441E-B912-A23CDA3E7583}" type="slidenum">
              <a:rPr lang="zh-CN" altLang="en-US" smtClean="0"/>
              <a:t>63</a:t>
            </a:fld>
            <a:endParaRPr lang="zh-CN" altLang="en-US"/>
          </a:p>
        </p:txBody>
      </p:sp>
      <p:pic>
        <p:nvPicPr>
          <p:cNvPr id="6" name="Picture 2" descr="TU Delft logo - Mediamatic">
            <a:extLst>
              <a:ext uri="{FF2B5EF4-FFF2-40B4-BE49-F238E27FC236}">
                <a16:creationId xmlns:a16="http://schemas.microsoft.com/office/drawing/2014/main" id="{9797A662-BD8E-4F15-1639-A42F1D7B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ECC5A2-CD35-3FF4-0766-8F3466A7A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3202" y="1989200"/>
            <a:ext cx="5436396" cy="2990017"/>
          </a:xfrm>
          <a:prstGeom prst="rect">
            <a:avLst/>
          </a:prstGeom>
        </p:spPr>
      </p:pic>
      <p:pic>
        <p:nvPicPr>
          <p:cNvPr id="10" name="Picture 9">
            <a:extLst>
              <a:ext uri="{FF2B5EF4-FFF2-40B4-BE49-F238E27FC236}">
                <a16:creationId xmlns:a16="http://schemas.microsoft.com/office/drawing/2014/main" id="{8BDDDBC1-B5E9-5525-3AE0-30928BAA2AD3}"/>
              </a:ext>
            </a:extLst>
          </p:cNvPr>
          <p:cNvPicPr>
            <a:picLocks noChangeAspect="1"/>
          </p:cNvPicPr>
          <p:nvPr/>
        </p:nvPicPr>
        <p:blipFill>
          <a:blip r:embed="rId5"/>
          <a:stretch>
            <a:fillRect/>
          </a:stretch>
        </p:blipFill>
        <p:spPr>
          <a:xfrm>
            <a:off x="7216101" y="2726766"/>
            <a:ext cx="3662881" cy="940031"/>
          </a:xfrm>
          <a:prstGeom prst="rect">
            <a:avLst/>
          </a:prstGeom>
        </p:spPr>
      </p:pic>
    </p:spTree>
    <p:extLst>
      <p:ext uri="{BB962C8B-B14F-4D97-AF65-F5344CB8AC3E}">
        <p14:creationId xmlns:p14="http://schemas.microsoft.com/office/powerpoint/2010/main" val="1989611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64</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Smith Predictor (CL Yaw Ctrl)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5274"/>
            <a:ext cx="6361896" cy="3409016"/>
          </a:xfrm>
          <a:prstGeom prst="rect">
            <a:avLst/>
          </a:prstGeom>
        </p:spPr>
      </p:pic>
      <p:sp>
        <p:nvSpPr>
          <p:cNvPr id="3" name="Footer Placeholder 2">
            <a:extLst>
              <a:ext uri="{FF2B5EF4-FFF2-40B4-BE49-F238E27FC236}">
                <a16:creationId xmlns:a16="http://schemas.microsoft.com/office/drawing/2014/main" id="{D751CFCC-6BAA-4486-CBFD-B1A41C75A5EE}"/>
              </a:ext>
            </a:extLst>
          </p:cNvPr>
          <p:cNvSpPr>
            <a:spLocks noGrp="1"/>
          </p:cNvSpPr>
          <p:nvPr>
            <p:ph type="ftr" sz="quarter" idx="11"/>
          </p:nvPr>
        </p:nvSpPr>
        <p:spPr/>
        <p:txBody>
          <a:bodyPr/>
          <a:lstStyle/>
          <a:p>
            <a:r>
              <a:rPr lang="en-US" altLang="zh-CN"/>
              <a:t>Raach, Steffen, David Schlipf, and Po Wen Cheng. 2017 .'Lidar-based wake tracking for closed-loop wind farm control.'</a:t>
            </a:r>
            <a:endParaRPr lang="zh-CN" altLang="en-US"/>
          </a:p>
        </p:txBody>
      </p:sp>
      <p:pic>
        <p:nvPicPr>
          <p:cNvPr id="9" name="Picture 8">
            <a:extLst>
              <a:ext uri="{FF2B5EF4-FFF2-40B4-BE49-F238E27FC236}">
                <a16:creationId xmlns:a16="http://schemas.microsoft.com/office/drawing/2014/main" id="{E70EB0DB-6CD9-5F17-56B4-5DEA33B7499E}"/>
              </a:ext>
            </a:extLst>
          </p:cNvPr>
          <p:cNvPicPr>
            <a:picLocks noChangeAspect="1"/>
          </p:cNvPicPr>
          <p:nvPr/>
        </p:nvPicPr>
        <p:blipFill>
          <a:blip r:embed="rId5"/>
          <a:stretch>
            <a:fillRect/>
          </a:stretch>
        </p:blipFill>
        <p:spPr>
          <a:xfrm>
            <a:off x="7206393" y="2194453"/>
            <a:ext cx="4381880" cy="1234547"/>
          </a:xfrm>
          <a:prstGeom prst="rect">
            <a:avLst/>
          </a:prstGeom>
        </p:spPr>
      </p:pic>
      <p:pic>
        <p:nvPicPr>
          <p:cNvPr id="11" name="Picture 10">
            <a:extLst>
              <a:ext uri="{FF2B5EF4-FFF2-40B4-BE49-F238E27FC236}">
                <a16:creationId xmlns:a16="http://schemas.microsoft.com/office/drawing/2014/main" id="{38FB008B-9752-F7D2-6E4B-2B2C7FE0F8FE}"/>
              </a:ext>
            </a:extLst>
          </p:cNvPr>
          <p:cNvPicPr>
            <a:picLocks noChangeAspect="1"/>
          </p:cNvPicPr>
          <p:nvPr/>
        </p:nvPicPr>
        <p:blipFill>
          <a:blip r:embed="rId6"/>
          <a:stretch>
            <a:fillRect/>
          </a:stretch>
        </p:blipFill>
        <p:spPr>
          <a:xfrm>
            <a:off x="7206393" y="3623892"/>
            <a:ext cx="2106167" cy="646894"/>
          </a:xfrm>
          <a:prstGeom prst="rect">
            <a:avLst/>
          </a:prstGeom>
        </p:spPr>
      </p:pic>
    </p:spTree>
    <p:extLst>
      <p:ext uri="{BB962C8B-B14F-4D97-AF65-F5344CB8AC3E}">
        <p14:creationId xmlns:p14="http://schemas.microsoft.com/office/powerpoint/2010/main" val="45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65</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Model-based Control</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F02E82-E347-07C6-986D-4BC2AB5E24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3200" y="1568065"/>
            <a:ext cx="6361896" cy="3403433"/>
          </a:xfrm>
          <a:prstGeom prst="rect">
            <a:avLst/>
          </a:prstGeom>
        </p:spPr>
      </p:pic>
      <p:pic>
        <p:nvPicPr>
          <p:cNvPr id="10" name="Picture 9">
            <a:extLst>
              <a:ext uri="{FF2B5EF4-FFF2-40B4-BE49-F238E27FC236}">
                <a16:creationId xmlns:a16="http://schemas.microsoft.com/office/drawing/2014/main" id="{9624CF65-04D4-E2FA-F673-EA7F3A0B3A37}"/>
              </a:ext>
            </a:extLst>
          </p:cNvPr>
          <p:cNvPicPr>
            <a:picLocks noChangeAspect="1"/>
          </p:cNvPicPr>
          <p:nvPr/>
        </p:nvPicPr>
        <p:blipFill>
          <a:blip r:embed="rId5"/>
          <a:stretch>
            <a:fillRect/>
          </a:stretch>
        </p:blipFill>
        <p:spPr>
          <a:xfrm>
            <a:off x="7730757" y="2715433"/>
            <a:ext cx="2586924" cy="1101656"/>
          </a:xfrm>
          <a:prstGeom prst="rect">
            <a:avLst/>
          </a:prstGeom>
        </p:spPr>
      </p:pic>
    </p:spTree>
    <p:extLst>
      <p:ext uri="{BB962C8B-B14F-4D97-AF65-F5344CB8AC3E}">
        <p14:creationId xmlns:p14="http://schemas.microsoft.com/office/powerpoint/2010/main" val="341473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66</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 --- data processing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112242-7E56-02DA-60E3-63ECE8D30418}"/>
              </a:ext>
            </a:extLst>
          </p:cNvPr>
          <p:cNvSpPr txBox="1"/>
          <p:nvPr/>
        </p:nvSpPr>
        <p:spPr>
          <a:xfrm>
            <a:off x="6096508" y="1552682"/>
            <a:ext cx="4116726" cy="56194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Flowchart of LiDAR data processing</a:t>
            </a:r>
          </a:p>
        </p:txBody>
      </p:sp>
      <p:sp>
        <p:nvSpPr>
          <p:cNvPr id="3" name="Flowchart: Alternate Process 2">
            <a:extLst>
              <a:ext uri="{FF2B5EF4-FFF2-40B4-BE49-F238E27FC236}">
                <a16:creationId xmlns:a16="http://schemas.microsoft.com/office/drawing/2014/main" id="{E5A4D30F-DAF6-A4B6-985B-A5F23D54DE72}"/>
              </a:ext>
            </a:extLst>
          </p:cNvPr>
          <p:cNvSpPr/>
          <p:nvPr/>
        </p:nvSpPr>
        <p:spPr>
          <a:xfrm>
            <a:off x="2595455" y="1115537"/>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Start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C7C42729-C19F-2853-D533-3DFF02F4DED9}"/>
              </a:ext>
            </a:extLst>
          </p:cNvPr>
          <p:cNvSpPr/>
          <p:nvPr/>
        </p:nvSpPr>
        <p:spPr>
          <a:xfrm>
            <a:off x="1978763" y="1753575"/>
            <a:ext cx="2424223" cy="574158"/>
          </a:xfrm>
          <a:prstGeom prst="flowChartDecision">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Sim 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4436B85F-6C20-C4CD-C4BB-4F502DCC64FC}"/>
              </a:ext>
            </a:extLst>
          </p:cNvPr>
          <p:cNvSpPr/>
          <p:nvPr/>
        </p:nvSpPr>
        <p:spPr>
          <a:xfrm>
            <a:off x="2483809" y="3588519"/>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LPF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9A0DE82F-3166-8284-E7B9-E489768E46E2}"/>
              </a:ext>
            </a:extLst>
          </p:cNvPr>
          <p:cNvSpPr/>
          <p:nvPr/>
        </p:nvSpPr>
        <p:spPr>
          <a:xfrm>
            <a:off x="2483809" y="4214484"/>
            <a:ext cx="1414130"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Detrend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7DE8C1FA-D31A-8326-2949-8AAE2C4E938B}"/>
              </a:ext>
            </a:extLst>
          </p:cNvPr>
          <p:cNvSpPr/>
          <p:nvPr/>
        </p:nvSpPr>
        <p:spPr>
          <a:xfrm>
            <a:off x="2483809" y="4840449"/>
            <a:ext cx="1414130" cy="575410"/>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Coordinate Transfer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DD8E1774-147D-8619-E6F3-813EEE09D466}"/>
              </a:ext>
            </a:extLst>
          </p:cNvPr>
          <p:cNvSpPr/>
          <p:nvPr/>
        </p:nvSpPr>
        <p:spPr>
          <a:xfrm>
            <a:off x="2628458" y="5787349"/>
            <a:ext cx="1190846" cy="442092"/>
          </a:xfrm>
          <a:prstGeom prst="flowChartAlternate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Over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4" name="Flowchart: Process 1023">
            <a:extLst>
              <a:ext uri="{FF2B5EF4-FFF2-40B4-BE49-F238E27FC236}">
                <a16:creationId xmlns:a16="http://schemas.microsoft.com/office/drawing/2014/main" id="{871BCF62-EEFD-1A3C-3809-C03B28F2E17C}"/>
              </a:ext>
            </a:extLst>
          </p:cNvPr>
          <p:cNvSpPr/>
          <p:nvPr/>
        </p:nvSpPr>
        <p:spPr>
          <a:xfrm>
            <a:off x="2199692" y="2516034"/>
            <a:ext cx="1982364"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LiDAR sampling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25" name="Flowchart: Process 1024">
            <a:extLst>
              <a:ext uri="{FF2B5EF4-FFF2-40B4-BE49-F238E27FC236}">
                <a16:creationId xmlns:a16="http://schemas.microsoft.com/office/drawing/2014/main" id="{1C2DFA0F-6EA9-3B85-7F71-255CAD386C50}"/>
              </a:ext>
            </a:extLst>
          </p:cNvPr>
          <p:cNvSpPr/>
          <p:nvPr/>
        </p:nvSpPr>
        <p:spPr>
          <a:xfrm>
            <a:off x="1801221" y="2944856"/>
            <a:ext cx="2779306" cy="442092"/>
          </a:xfrm>
          <a:prstGeom prst="flowChartProcess">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Helix Center Calculation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28" name="Straight Arrow Connector 1027">
            <a:extLst>
              <a:ext uri="{FF2B5EF4-FFF2-40B4-BE49-F238E27FC236}">
                <a16:creationId xmlns:a16="http://schemas.microsoft.com/office/drawing/2014/main" id="{96C9B581-C168-DC80-2760-C59CB3A72385}"/>
              </a:ext>
            </a:extLst>
          </p:cNvPr>
          <p:cNvCxnSpPr>
            <a:stCxn id="3" idx="2"/>
            <a:endCxn id="10" idx="0"/>
          </p:cNvCxnSpPr>
          <p:nvPr/>
        </p:nvCxnSpPr>
        <p:spPr>
          <a:xfrm flipH="1">
            <a:off x="3190875" y="1557629"/>
            <a:ext cx="3" cy="195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5AC0907-60FB-F59F-1CEA-145279E0D86A}"/>
              </a:ext>
            </a:extLst>
          </p:cNvPr>
          <p:cNvCxnSpPr>
            <a:stCxn id="10" idx="2"/>
            <a:endCxn id="1024" idx="0"/>
          </p:cNvCxnSpPr>
          <p:nvPr/>
        </p:nvCxnSpPr>
        <p:spPr>
          <a:xfrm flipH="1">
            <a:off x="3190874" y="2327733"/>
            <a:ext cx="1" cy="188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96888FB-9F8A-8798-425A-9A92B17BAA3E}"/>
              </a:ext>
            </a:extLst>
          </p:cNvPr>
          <p:cNvCxnSpPr>
            <a:stCxn id="1025" idx="2"/>
            <a:endCxn id="12" idx="0"/>
          </p:cNvCxnSpPr>
          <p:nvPr/>
        </p:nvCxnSpPr>
        <p:spPr>
          <a:xfrm>
            <a:off x="3190874" y="3386948"/>
            <a:ext cx="0" cy="201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9E909ABB-910E-BAE6-C024-27D7EE457931}"/>
              </a:ext>
            </a:extLst>
          </p:cNvPr>
          <p:cNvCxnSpPr>
            <a:stCxn id="12" idx="2"/>
            <a:endCxn id="13" idx="0"/>
          </p:cNvCxnSpPr>
          <p:nvPr/>
        </p:nvCxnSpPr>
        <p:spPr>
          <a:xfrm>
            <a:off x="3190874" y="4030611"/>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8E99720-CCD4-C539-3F1A-B99573CC8892}"/>
              </a:ext>
            </a:extLst>
          </p:cNvPr>
          <p:cNvCxnSpPr>
            <a:stCxn id="13" idx="2"/>
            <a:endCxn id="14" idx="0"/>
          </p:cNvCxnSpPr>
          <p:nvPr/>
        </p:nvCxnSpPr>
        <p:spPr>
          <a:xfrm>
            <a:off x="3190874" y="4656576"/>
            <a:ext cx="0" cy="183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7B2E8F8-3A1B-152C-F24C-E2829C542AB7}"/>
              </a:ext>
            </a:extLst>
          </p:cNvPr>
          <p:cNvCxnSpPr>
            <a:stCxn id="14" idx="1"/>
            <a:endCxn id="10" idx="1"/>
          </p:cNvCxnSpPr>
          <p:nvPr/>
        </p:nvCxnSpPr>
        <p:spPr>
          <a:xfrm rot="10800000">
            <a:off x="1978763" y="2040654"/>
            <a:ext cx="505046" cy="3087500"/>
          </a:xfrm>
          <a:prstGeom prst="bentConnector3">
            <a:avLst>
              <a:gd name="adj1" fmla="val 191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nector: Elbow 1043">
            <a:extLst>
              <a:ext uri="{FF2B5EF4-FFF2-40B4-BE49-F238E27FC236}">
                <a16:creationId xmlns:a16="http://schemas.microsoft.com/office/drawing/2014/main" id="{3ACE976D-C115-DBBB-0D64-8B65796FDAB0}"/>
              </a:ext>
            </a:extLst>
          </p:cNvPr>
          <p:cNvCxnSpPr>
            <a:stCxn id="10" idx="3"/>
            <a:endCxn id="15" idx="0"/>
          </p:cNvCxnSpPr>
          <p:nvPr/>
        </p:nvCxnSpPr>
        <p:spPr>
          <a:xfrm flipH="1">
            <a:off x="3223881" y="2040654"/>
            <a:ext cx="1179105" cy="3746695"/>
          </a:xfrm>
          <a:prstGeom prst="bentConnector4">
            <a:avLst>
              <a:gd name="adj1" fmla="val -37423"/>
              <a:gd name="adj2" fmla="val 941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6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System IDE</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2039F7-F4FD-CD64-0E3F-38C3D41A43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139" y="1382124"/>
            <a:ext cx="6287717" cy="4225865"/>
          </a:xfrm>
          <a:prstGeom prst="rect">
            <a:avLst/>
          </a:prstGeom>
        </p:spPr>
      </p:pic>
      <p:sp>
        <p:nvSpPr>
          <p:cNvPr id="11" name="TextBox 10">
            <a:extLst>
              <a:ext uri="{FF2B5EF4-FFF2-40B4-BE49-F238E27FC236}">
                <a16:creationId xmlns:a16="http://schemas.microsoft.com/office/drawing/2014/main" id="{89112242-7E56-02DA-60E3-63ECE8D30418}"/>
              </a:ext>
            </a:extLst>
          </p:cNvPr>
          <p:cNvSpPr txBox="1"/>
          <p:nvPr/>
        </p:nvSpPr>
        <p:spPr>
          <a:xfrm>
            <a:off x="7503157" y="2797627"/>
            <a:ext cx="3744433" cy="111594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Rough </a:t>
            </a:r>
            <a:r>
              <a:rPr lang="en-US" altLang="zh-CN" dirty="0">
                <a:solidFill>
                  <a:schemeClr val="accent1"/>
                </a:solidFill>
                <a:latin typeface="Times New Roman" panose="02020603050405020304" pitchFamily="18" charset="0"/>
                <a:cs typeface="Times New Roman" panose="02020603050405020304" pitchFamily="18" charset="0"/>
              </a:rPr>
              <a:t>linearity</a:t>
            </a:r>
            <a:r>
              <a:rPr lang="en-US" altLang="zh-CN" dirty="0">
                <a:latin typeface="Times New Roman" panose="02020603050405020304" pitchFamily="18" charset="0"/>
                <a:cs typeface="Times New Roman" panose="02020603050405020304" pitchFamily="18" charset="0"/>
              </a:rPr>
              <a:t> can be observed</a:t>
            </a:r>
          </a:p>
          <a:p>
            <a:pPr marL="285750" indent="-285750">
              <a:lnSpc>
                <a:spcPct val="200000"/>
              </a:lnSpc>
              <a:buFont typeface="Arial" panose="020B0604020202020204" pitchFamily="34" charset="0"/>
              <a:buChar char="•"/>
            </a:pPr>
            <a:r>
              <a:rPr lang="en-US" altLang="zh-CN" dirty="0">
                <a:solidFill>
                  <a:schemeClr val="accent1"/>
                </a:solidFill>
                <a:latin typeface="Times New Roman" panose="02020603050405020304" pitchFamily="18" charset="0"/>
                <a:cs typeface="Times New Roman" panose="02020603050405020304" pitchFamily="18" charset="0"/>
              </a:rPr>
              <a:t>MIMO</a:t>
            </a:r>
            <a:r>
              <a:rPr lang="en-US" altLang="zh-CN" dirty="0">
                <a:latin typeface="Times New Roman" panose="02020603050405020304" pitchFamily="18" charset="0"/>
                <a:cs typeface="Times New Roman" panose="02020603050405020304" pitchFamily="18" charset="0"/>
              </a:rPr>
              <a:t> system</a:t>
            </a:r>
          </a:p>
        </p:txBody>
      </p:sp>
      <p:pic>
        <p:nvPicPr>
          <p:cNvPr id="12" name="Picture 11">
            <a:extLst>
              <a:ext uri="{FF2B5EF4-FFF2-40B4-BE49-F238E27FC236}">
                <a16:creationId xmlns:a16="http://schemas.microsoft.com/office/drawing/2014/main" id="{0A510957-E673-C18D-BFC0-6FC9BECCCD9F}"/>
              </a:ext>
            </a:extLst>
          </p:cNvPr>
          <p:cNvPicPr>
            <a:picLocks noChangeAspect="1"/>
          </p:cNvPicPr>
          <p:nvPr/>
        </p:nvPicPr>
        <p:blipFill>
          <a:blip r:embed="rId5"/>
          <a:stretch>
            <a:fillRect/>
          </a:stretch>
        </p:blipFill>
        <p:spPr>
          <a:xfrm>
            <a:off x="7503157" y="1604396"/>
            <a:ext cx="2586924" cy="1101656"/>
          </a:xfrm>
          <a:prstGeom prst="rect">
            <a:avLst/>
          </a:prstGeom>
        </p:spPr>
      </p:pic>
    </p:spTree>
    <p:extLst>
      <p:ext uri="{BB962C8B-B14F-4D97-AF65-F5344CB8AC3E}">
        <p14:creationId xmlns:p14="http://schemas.microsoft.com/office/powerpoint/2010/main" val="17093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B4AF6A-E292-4EB6-9964-7132404CDA83}"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68</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Next Step</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latin typeface="Times New Roman" panose="02020603050405020304" pitchFamily="18" charset="0"/>
              <a:cs typeface="Times New Roman" panose="02020603050405020304" pitchFamily="18" charset="0"/>
            </a:endParaRPr>
          </a:p>
        </p:txBody>
      </p:sp>
      <p:sp>
        <p:nvSpPr>
          <p:cNvPr id="3" name="Tijdelijke aanduiding voor tekst 7">
            <a:extLst>
              <a:ext uri="{FF2B5EF4-FFF2-40B4-BE49-F238E27FC236}">
                <a16:creationId xmlns:a16="http://schemas.microsoft.com/office/drawing/2014/main" id="{F530E2F5-3B4C-0886-5F70-E06D3671525D}"/>
              </a:ext>
            </a:extLst>
          </p:cNvPr>
          <p:cNvSpPr txBox="1">
            <a:spLocks/>
          </p:cNvSpPr>
          <p:nvPr/>
        </p:nvSpPr>
        <p:spPr>
          <a:xfrm>
            <a:off x="265509" y="1476817"/>
            <a:ext cx="11502420" cy="3861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System IDE (U = 10m/s)</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Model-based Controller Tuning</a:t>
            </a:r>
          </a:p>
          <a:p>
            <a:pPr marL="1428750" lvl="2" indent="-514350">
              <a:lnSpc>
                <a:spcPct val="150000"/>
              </a:lnSpc>
              <a:buAutoNum type="arabicPeriod"/>
            </a:pPr>
            <a:r>
              <a:rPr lang="en-GB" sz="2800" dirty="0">
                <a:latin typeface="Times New Roman" panose="02020603050405020304" pitchFamily="18" charset="0"/>
                <a:cs typeface="Times New Roman" panose="02020603050405020304" pitchFamily="18" charset="0"/>
              </a:rPr>
              <a:t>Next step depends on result of 2</a:t>
            </a:r>
          </a:p>
        </p:txBody>
      </p:sp>
    </p:spTree>
    <p:extLst>
      <p:ext uri="{BB962C8B-B14F-4D97-AF65-F5344CB8AC3E}">
        <p14:creationId xmlns:p14="http://schemas.microsoft.com/office/powerpoint/2010/main" val="22460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3DB1-F10A-5663-3B19-7D13111ED0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 for listening :)</a:t>
            </a:r>
            <a:endParaRPr lang="zh-CN" alt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5DB0741-B336-14AC-5A05-D17F965FA606}"/>
              </a:ext>
            </a:extLst>
          </p:cNvPr>
          <p:cNvSpPr>
            <a:spLocks noGrp="1"/>
          </p:cNvSpPr>
          <p:nvPr>
            <p:ph type="sldNum" sz="quarter" idx="12"/>
          </p:nvPr>
        </p:nvSpPr>
        <p:spPr/>
        <p:txBody>
          <a:bodyPr/>
          <a:lstStyle/>
          <a:p>
            <a:fld id="{45FC50E4-B149-441E-B912-A23CDA3E7583}" type="slidenum">
              <a:rPr lang="zh-CN" altLang="en-US" smtClean="0"/>
              <a:t>69</a:t>
            </a:fld>
            <a:endParaRPr lang="zh-CN" altLang="en-US"/>
          </a:p>
        </p:txBody>
      </p:sp>
      <p:pic>
        <p:nvPicPr>
          <p:cNvPr id="7" name="Picture 2" descr="TU Delft logo - Mediamatic">
            <a:extLst>
              <a:ext uri="{FF2B5EF4-FFF2-40B4-BE49-F238E27FC236}">
                <a16:creationId xmlns:a16="http://schemas.microsoft.com/office/drawing/2014/main" id="{2AAC5969-6D02-6E21-8E83-6E3189C0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D295A78-3425-A051-C270-78FDF8DD04F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905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6CE6A8-0BD6-43F3-B642-ABFAB1A9BA95}"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7</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515600" cy="746649"/>
          </a:xfrm>
        </p:spPr>
        <p:txBody>
          <a:bodyPr/>
          <a:lstStyle/>
          <a:p>
            <a:r>
              <a:rPr lang="en-GB" dirty="0">
                <a:latin typeface="Times New Roman" panose="02020603050405020304" pitchFamily="18" charset="0"/>
                <a:cs typeface="Times New Roman" panose="02020603050405020304" pitchFamily="18" charset="0"/>
              </a:rPr>
              <a:t>Wake Steering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53046E-CF99-3A90-DBF9-D65BA1561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411" y="1897316"/>
            <a:ext cx="7479177" cy="3063367"/>
          </a:xfrm>
          <a:prstGeom prst="rect">
            <a:avLst/>
          </a:prstGeom>
        </p:spPr>
      </p:pic>
      <p:sp>
        <p:nvSpPr>
          <p:cNvPr id="11" name="Footer Placeholder 10">
            <a:extLst>
              <a:ext uri="{FF2B5EF4-FFF2-40B4-BE49-F238E27FC236}">
                <a16:creationId xmlns:a16="http://schemas.microsoft.com/office/drawing/2014/main" id="{2BE6BC45-17F6-2D31-E0C6-9825899F1065}"/>
              </a:ext>
            </a:extLst>
          </p:cNvPr>
          <p:cNvSpPr>
            <a:spLocks noGrp="1"/>
          </p:cNvSpPr>
          <p:nvPr>
            <p:ph type="ftr" sz="quarter" idx="11"/>
          </p:nvPr>
        </p:nvSpPr>
        <p:spPr/>
        <p:txBody>
          <a:bodyPr/>
          <a:lstStyle/>
          <a:p>
            <a:r>
              <a:rPr lang="en-US" altLang="zh-CN"/>
              <a:t>Ali C Kheirabadi and Ryozo Nagamune. 2019. 'A quantitative review of wind farm control with objective of wind farm power maximzation'</a:t>
            </a:r>
            <a:endParaRPr lang="zh-CN" altLang="en-US" dirty="0"/>
          </a:p>
        </p:txBody>
      </p:sp>
    </p:spTree>
    <p:extLst>
      <p:ext uri="{BB962C8B-B14F-4D97-AF65-F5344CB8AC3E}">
        <p14:creationId xmlns:p14="http://schemas.microsoft.com/office/powerpoint/2010/main" val="10139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F9E2F0-719E-4935-B08C-E9B267F26CC8}"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8</a:t>
            </a:fld>
            <a:endParaRPr lang="en-GB" dirty="0"/>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7ADCEC-9C70-5B95-E813-9756D072031B}"/>
              </a:ext>
            </a:extLst>
          </p:cNvPr>
          <p:cNvSpPr txBox="1"/>
          <p:nvPr/>
        </p:nvSpPr>
        <p:spPr>
          <a:xfrm>
            <a:off x="9061424" y="2413337"/>
            <a:ext cx="2713388" cy="369332"/>
          </a:xfrm>
          <a:prstGeom prst="rect">
            <a:avLst/>
          </a:prstGeom>
          <a:noFill/>
        </p:spPr>
        <p:txBody>
          <a:bodyPr wrap="square" rtlCol="0">
            <a:spAutoFit/>
          </a:bodyPr>
          <a:lstStyle/>
          <a:p>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DFAE3C-7695-0021-29F6-854A2EB9E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414" y="0"/>
            <a:ext cx="7408030" cy="6434067"/>
          </a:xfrm>
          <a:prstGeom prst="rect">
            <a:avLst/>
          </a:prstGeom>
        </p:spPr>
      </p:pic>
      <p:sp>
        <p:nvSpPr>
          <p:cNvPr id="9" name="Footer Placeholder 8">
            <a:extLst>
              <a:ext uri="{FF2B5EF4-FFF2-40B4-BE49-F238E27FC236}">
                <a16:creationId xmlns:a16="http://schemas.microsoft.com/office/drawing/2014/main" id="{CE03B13D-FC12-C975-46A4-3B214FD1EC2A}"/>
              </a:ext>
            </a:extLst>
          </p:cNvPr>
          <p:cNvSpPr>
            <a:spLocks noGrp="1"/>
          </p:cNvSpPr>
          <p:nvPr>
            <p:ph type="ftr" sz="quarter" idx="11"/>
          </p:nvPr>
        </p:nvSpPr>
        <p:spPr/>
        <p:txBody>
          <a:bodyPr/>
          <a:lstStyle/>
          <a:p>
            <a:r>
              <a:rPr lang="en-US" altLang="zh-CN"/>
              <a:t>Johan Meyers et al. 2022. 'Wind farm flow control: prospects and challenges'</a:t>
            </a:r>
            <a:endParaRPr lang="zh-CN" altLang="en-US"/>
          </a:p>
        </p:txBody>
      </p:sp>
    </p:spTree>
    <p:extLst>
      <p:ext uri="{BB962C8B-B14F-4D97-AF65-F5344CB8AC3E}">
        <p14:creationId xmlns:p14="http://schemas.microsoft.com/office/powerpoint/2010/main" val="22001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94E129-65AB-120A-F272-F5D0E90B1E54}"/>
              </a:ext>
            </a:extLst>
          </p:cNvPr>
          <p:cNvSpPr>
            <a:spLocks noGrp="1"/>
          </p:cNvSpPr>
          <p:nvPr>
            <p:ph type="dt" sz="half" idx="18"/>
          </p:nvPr>
        </p:nvSpPr>
        <p:spPr>
          <a:xfrm>
            <a:off x="10146569" y="6405669"/>
            <a:ext cx="766235"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kern="1200">
                <a:solidFill>
                  <a:schemeClr val="tx2"/>
                </a:solidFill>
                <a:latin typeface="+mn-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CAEE5E-2350-47FF-9138-CA28FC1306C4}" type="datetime1">
              <a:rPr lang="nl-NL" altLang="zh-CN" smtClean="0"/>
              <a:t>10-8-2024</a:t>
            </a:fld>
            <a:endParaRPr lang="en-GB" dirty="0"/>
          </a:p>
        </p:txBody>
      </p:sp>
      <p:sp>
        <p:nvSpPr>
          <p:cNvPr id="7" name="Tijdelijke aanduiding voor dianummer 6">
            <a:extLst>
              <a:ext uri="{FF2B5EF4-FFF2-40B4-BE49-F238E27FC236}">
                <a16:creationId xmlns:a16="http://schemas.microsoft.com/office/drawing/2014/main" id="{FAA39A26-02F5-79B5-B635-1AFEBDC497BA}"/>
              </a:ext>
            </a:extLst>
          </p:cNvPr>
          <p:cNvSpPr>
            <a:spLocks noGrp="1"/>
          </p:cNvSpPr>
          <p:nvPr>
            <p:ph type="sldNum" sz="quarter" idx="20"/>
          </p:nvPr>
        </p:nvSpPr>
        <p:spPr>
          <a:xfrm>
            <a:off x="11178464" y="6405669"/>
            <a:ext cx="291298" cy="184666"/>
          </a:xfrm>
          <a:prstGeom prst="rect">
            <a:avLst/>
          </a:prstGeom>
        </p:spPr>
        <p:txBody>
          <a:bodyPr vert="horz" wrap="none" lIns="0" tIns="0" rIns="0" bIns="0" rtlCol="0" anchor="ctr">
            <a:spAutoFit/>
          </a:bodyPr>
          <a:lstStyle>
            <a:defPPr>
              <a:defRPr lang="nl-NL"/>
            </a:defPPr>
            <a:lvl1pPr marL="0" algn="r" defTabSz="914400" rtl="0" eaLnBrk="1" latinLnBrk="0" hangingPunct="1">
              <a:defRPr sz="1200" b="1" kern="1200">
                <a:solidFill>
                  <a:schemeClr val="tx2"/>
                </a:solidFill>
                <a:latin typeface="+mj-lt"/>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843DB9-9987-4157-AB9C-CEA8D7D910BB}" type="slidenum">
              <a:rPr lang="en-GB" smtClean="0"/>
              <a:pPr/>
              <a:t>9</a:t>
            </a:fld>
            <a:endParaRPr lang="en-GB" dirty="0"/>
          </a:p>
        </p:txBody>
      </p:sp>
      <p:sp>
        <p:nvSpPr>
          <p:cNvPr id="8" name="Titel 7">
            <a:extLst>
              <a:ext uri="{FF2B5EF4-FFF2-40B4-BE49-F238E27FC236}">
                <a16:creationId xmlns:a16="http://schemas.microsoft.com/office/drawing/2014/main" id="{2D6288C6-A56B-27ED-FE9B-013D5C7C7CD3}"/>
              </a:ext>
            </a:extLst>
          </p:cNvPr>
          <p:cNvSpPr>
            <a:spLocks noGrp="1"/>
          </p:cNvSpPr>
          <p:nvPr>
            <p:ph type="title"/>
          </p:nvPr>
        </p:nvSpPr>
        <p:spPr>
          <a:xfrm>
            <a:off x="265509" y="110601"/>
            <a:ext cx="10339646" cy="746649"/>
          </a:xfrm>
        </p:spPr>
        <p:txBody>
          <a:bodyPr/>
          <a:lstStyle/>
          <a:p>
            <a:r>
              <a:rPr lang="en-GB" dirty="0">
                <a:latin typeface="Times New Roman" panose="02020603050405020304" pitchFamily="18" charset="0"/>
                <a:cs typeface="Times New Roman" panose="02020603050405020304" pitchFamily="18" charset="0"/>
              </a:rPr>
              <a:t>Wake Mixing</a:t>
            </a:r>
          </a:p>
        </p:txBody>
      </p:sp>
      <p:pic>
        <p:nvPicPr>
          <p:cNvPr id="1026" name="Picture 2" descr="TU Delft logo - Mediamatic">
            <a:extLst>
              <a:ext uri="{FF2B5EF4-FFF2-40B4-BE49-F238E27FC236}">
                <a16:creationId xmlns:a16="http://schemas.microsoft.com/office/drawing/2014/main" id="{2527C6BB-6AFD-517E-DDDE-E275936C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09" y="6181772"/>
            <a:ext cx="1145382" cy="4477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tekst 7">
            <a:extLst>
              <a:ext uri="{FF2B5EF4-FFF2-40B4-BE49-F238E27FC236}">
                <a16:creationId xmlns:a16="http://schemas.microsoft.com/office/drawing/2014/main" id="{2F85E159-FCCF-9320-8230-0C7B5A5D3063}"/>
              </a:ext>
            </a:extLst>
          </p:cNvPr>
          <p:cNvSpPr txBox="1">
            <a:spLocks/>
          </p:cNvSpPr>
          <p:nvPr/>
        </p:nvSpPr>
        <p:spPr>
          <a:xfrm>
            <a:off x="719139" y="1565274"/>
            <a:ext cx="10752136" cy="44354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l"/>
            </a:pPr>
            <a:endParaRPr lang="en-GB" dirty="0"/>
          </a:p>
        </p:txBody>
      </p:sp>
      <p:pic>
        <p:nvPicPr>
          <p:cNvPr id="9" name="Picture 8">
            <a:extLst>
              <a:ext uri="{FF2B5EF4-FFF2-40B4-BE49-F238E27FC236}">
                <a16:creationId xmlns:a16="http://schemas.microsoft.com/office/drawing/2014/main" id="{11D64CF9-45FC-B5A1-60DE-4867AFDC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23" y="748241"/>
            <a:ext cx="10021168" cy="5433531"/>
          </a:xfrm>
          <a:prstGeom prst="rect">
            <a:avLst/>
          </a:prstGeom>
        </p:spPr>
      </p:pic>
      <p:sp>
        <p:nvSpPr>
          <p:cNvPr id="10" name="Footer Placeholder 9">
            <a:extLst>
              <a:ext uri="{FF2B5EF4-FFF2-40B4-BE49-F238E27FC236}">
                <a16:creationId xmlns:a16="http://schemas.microsoft.com/office/drawing/2014/main" id="{43E398F2-97AC-DFBC-B315-F4F7C2F14BF0}"/>
              </a:ext>
            </a:extLst>
          </p:cNvPr>
          <p:cNvSpPr>
            <a:spLocks noGrp="1"/>
          </p:cNvSpPr>
          <p:nvPr>
            <p:ph type="ftr" sz="quarter" idx="11"/>
          </p:nvPr>
        </p:nvSpPr>
        <p:spPr/>
        <p:txBody>
          <a:bodyPr/>
          <a:lstStyle/>
          <a:p>
            <a:r>
              <a:rPr lang="en-US" altLang="zh-CN"/>
              <a:t>Joeri A Frederik et al. 202. The helix approach: Using dynamic individual pitch control to enhance wake mixing in wind farms.</a:t>
            </a:r>
            <a:endParaRPr lang="zh-CN" altLang="en-US"/>
          </a:p>
        </p:txBody>
      </p:sp>
    </p:spTree>
    <p:extLst>
      <p:ext uri="{BB962C8B-B14F-4D97-AF65-F5344CB8AC3E}">
        <p14:creationId xmlns:p14="http://schemas.microsoft.com/office/powerpoint/2010/main" val="6195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5245</TotalTime>
  <Words>2286</Words>
  <Application>Microsoft Office PowerPoint</Application>
  <PresentationFormat>Widescreen</PresentationFormat>
  <Paragraphs>489</Paragraphs>
  <Slides>69</Slides>
  <Notes>58</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等线</vt:lpstr>
      <vt:lpstr>等线 Light</vt:lpstr>
      <vt:lpstr>Arial</vt:lpstr>
      <vt:lpstr>Times New Roman</vt:lpstr>
      <vt:lpstr>Wingdings</vt:lpstr>
      <vt:lpstr>Office Theme</vt:lpstr>
      <vt:lpstr>Monthly Meeting</vt:lpstr>
      <vt:lpstr>Agenda</vt:lpstr>
      <vt:lpstr>LiDAR-Enhanced Closed Loop Wake Mixing Control</vt:lpstr>
      <vt:lpstr>Wake Effect</vt:lpstr>
      <vt:lpstr>Wind Farm Flow Control</vt:lpstr>
      <vt:lpstr>Axial Induction Control</vt:lpstr>
      <vt:lpstr>Wake Steering</vt:lpstr>
      <vt:lpstr>PowerPoint Presentation</vt:lpstr>
      <vt:lpstr>Wake Mixing</vt:lpstr>
      <vt:lpstr>Wake Mixing</vt:lpstr>
      <vt:lpstr>Wake Mixing</vt:lpstr>
      <vt:lpstr>Wake Mixing</vt:lpstr>
      <vt:lpstr>Helix --- MBC Transform</vt:lpstr>
      <vt:lpstr>Helix --- Inverse MBC Transform</vt:lpstr>
      <vt:lpstr>Helix --- Block Diagram</vt:lpstr>
      <vt:lpstr>Gap of the Helix</vt:lpstr>
      <vt:lpstr>Research Question</vt:lpstr>
      <vt:lpstr>Feedback --- LiDAR</vt:lpstr>
      <vt:lpstr>PowerPoint Presentation</vt:lpstr>
      <vt:lpstr>LiDAR Model</vt:lpstr>
      <vt:lpstr>Research Question</vt:lpstr>
      <vt:lpstr>PowerPoint Presentation</vt:lpstr>
      <vt:lpstr>PowerPoint Presentation</vt:lpstr>
      <vt:lpstr>LiDAR Choosing</vt:lpstr>
      <vt:lpstr>Research Question</vt:lpstr>
      <vt:lpstr>Practical Tool</vt:lpstr>
      <vt:lpstr>Simulation Setup</vt:lpstr>
      <vt:lpstr>Demo of LiDAR</vt:lpstr>
      <vt:lpstr>Why closed-loop control?</vt:lpstr>
      <vt:lpstr>Why closed-loop control?</vt:lpstr>
      <vt:lpstr>What to control?</vt:lpstr>
      <vt:lpstr>MBC Transform</vt:lpstr>
      <vt:lpstr>New Transform</vt:lpstr>
      <vt:lpstr>New Transform</vt:lpstr>
      <vt:lpstr>New Transform</vt:lpstr>
      <vt:lpstr>New Transform</vt:lpstr>
      <vt:lpstr>Control Relation Exploration</vt:lpstr>
      <vt:lpstr>What to control?</vt:lpstr>
      <vt:lpstr>What to control?</vt:lpstr>
      <vt:lpstr>What to control?</vt:lpstr>
      <vt:lpstr>FF theta – FF center (Amplitude)</vt:lpstr>
      <vt:lpstr>FF theta – FF center (Amplitude)</vt:lpstr>
      <vt:lpstr>FF theta – FF center (Amplitude)</vt:lpstr>
      <vt:lpstr>FF theta – FF center Analysis</vt:lpstr>
      <vt:lpstr>Center of Center</vt:lpstr>
      <vt:lpstr>FF theta – FF center (Bias)</vt:lpstr>
      <vt:lpstr>FF theta – FF center (Bias)</vt:lpstr>
      <vt:lpstr>FF theta – FF center (Bias)</vt:lpstr>
      <vt:lpstr>FF theta – FF center (Bias)</vt:lpstr>
      <vt:lpstr>FF theta – FF center (Bias)</vt:lpstr>
      <vt:lpstr>FF theta – FF center (Bias)</vt:lpstr>
      <vt:lpstr>FF theta – FF center Analysis</vt:lpstr>
      <vt:lpstr>What to control?</vt:lpstr>
      <vt:lpstr>What to control?</vt:lpstr>
      <vt:lpstr>HF theta – HF center</vt:lpstr>
      <vt:lpstr>HF theta – HF center</vt:lpstr>
      <vt:lpstr>HF theta – HF center</vt:lpstr>
      <vt:lpstr>HF theta – HF center</vt:lpstr>
      <vt:lpstr>HF theta – HF center</vt:lpstr>
      <vt:lpstr>HF theta – HF center Analysis</vt:lpstr>
      <vt:lpstr>Research Question</vt:lpstr>
      <vt:lpstr>Control System Design</vt:lpstr>
      <vt:lpstr>Dead-time Delay</vt:lpstr>
      <vt:lpstr>Smith Predictor (CL Yaw Ctrl)</vt:lpstr>
      <vt:lpstr>Model-based Control</vt:lpstr>
      <vt:lpstr>System IDE --- data processing</vt:lpstr>
      <vt:lpstr>System IDE</vt:lpstr>
      <vt:lpstr>Next Step</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Update</dc:title>
  <dc:creator>David Chen</dc:creator>
  <cp:lastModifiedBy>David Chen</cp:lastModifiedBy>
  <cp:revision>326</cp:revision>
  <dcterms:created xsi:type="dcterms:W3CDTF">2024-06-06T10:17:08Z</dcterms:created>
  <dcterms:modified xsi:type="dcterms:W3CDTF">2024-08-10T13:28:41Z</dcterms:modified>
</cp:coreProperties>
</file>